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80" r:id="rId4"/>
  </p:sldMasterIdLst>
  <p:notesMasterIdLst>
    <p:notesMasterId r:id="rId6"/>
  </p:notesMasterIdLst>
  <p:sldIdLst>
    <p:sldId id="351" r:id="rId5"/>
    <p:sldId id="326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27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172"/>
  </p:normalViewPr>
  <p:slideViewPr>
    <p:cSldViewPr showGuides="1">
      <p:cViewPr>
        <p:scale>
          <a:sx n="80" d="100"/>
          <a:sy n="80" d="100"/>
        </p:scale>
        <p:origin x="-222" y="270"/>
      </p:cViewPr>
      <p:guideLst>
        <p:guide orient="horz" pos="2160"/>
        <p:guide pos="29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gs" Target="tags/tag477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页眉占位符 921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9219" name="日期占位符 921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9220" name="幻灯片图像占位符 9219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21" name="文本占位符 9220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222" name="页脚占位符 922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endParaRPr lang="zh-CN" altLang="en-US" sz="1200" dirty="0"/>
          </a:p>
        </p:txBody>
      </p:sp>
      <p:sp>
        <p:nvSpPr>
          <p:cNvPr id="9223" name="灯片编号占位符 922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B54E-9CA2-41C1-A43A-40E6FF209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4034" name="幻灯片图像占位符 440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4035" name="文本占位符 4403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在之前学习的组合逻辑电路中，我们知道，组合电路在结构上仅仅由门电路组成，电路的输出只取决于该时刻的输入信号，而与之前的电路状态无关。那么下面来看一个电路．</a:t>
            </a:r>
            <a:endParaRPr lang="zh-CN" altLang="en-US" dirty="0"/>
          </a:p>
          <a:p>
            <a:pPr lvl="0"/>
            <a:r>
              <a:rPr lang="zh-CN" altLang="en-US" dirty="0"/>
              <a:t>而另一种逻辑电路</a:t>
            </a:r>
            <a:r>
              <a:rPr lang="en-US" altLang="zh-CN">
                <a:latin typeface="Arial" panose="020B0604020202020204" pitchFamily="34" charset="0"/>
              </a:rPr>
              <a:t>—</a:t>
            </a:r>
            <a:r>
              <a:rPr lang="en-US" altLang="zh-CN">
                <a:latin typeface="Arial" panose="020B0604020202020204" pitchFamily="34" charset="0"/>
              </a:rPr>
              <a:t>—</a:t>
            </a:r>
            <a:r>
              <a:rPr lang="zh-CN" altLang="en-US" dirty="0"/>
              <a:t>时序电路，我们知道，在逻辑功能上，它的输出不仅与该时刻的输入信号有关，还与电路原来的状态有关。 时序电路的逻辑功能决定了其结构上的特点：一，包含存储元件（通常是触发器），二是包含反馈电路。　</a:t>
            </a:r>
            <a:endParaRPr lang="zh-CN" altLang="en-US" u="sng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6082" name="幻灯片图像占位符 460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6083" name="文本占位符 460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该电路是以低电平作为有效电平，因此用 </a:t>
            </a:r>
            <a:r>
              <a:rPr lang="en-US" altLang="zh-CN"/>
              <a:t>SD</a:t>
            </a:r>
            <a:r>
              <a:rPr lang="zh-CN" altLang="en-US" dirty="0"/>
              <a:t>（非）</a:t>
            </a:r>
            <a:r>
              <a:rPr lang="en-US" altLang="zh-CN"/>
              <a:t>RD</a:t>
            </a:r>
            <a:r>
              <a:rPr lang="zh-CN" altLang="en-US" dirty="0"/>
              <a:t>（非）作为信号的输入端，也可以简写成</a:t>
            </a:r>
            <a:r>
              <a:rPr lang="en-US" altLang="zh-CN"/>
              <a:t>S </a:t>
            </a:r>
            <a:r>
              <a:rPr lang="zh-CN" altLang="en-US" dirty="0"/>
              <a:t>和</a:t>
            </a:r>
            <a:r>
              <a:rPr lang="en-US" altLang="zh-CN"/>
              <a:t>R</a:t>
            </a:r>
            <a:r>
              <a:rPr lang="zh-CN" altLang="en-US" dirty="0"/>
              <a:t>。在该电路中，包含反馈电路。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0962" name="幻灯片图像占位符 409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但是在之前的分析中，输入为</a:t>
            </a:r>
            <a:r>
              <a:rPr lang="en-US" altLang="zh-CN"/>
              <a:t>00</a:t>
            </a:r>
            <a:r>
              <a:rPr lang="zh-CN" altLang="en-US" dirty="0"/>
              <a:t>的状态要被禁止，即可用</a:t>
            </a:r>
            <a:r>
              <a:rPr lang="en-US" altLang="zh-CN"/>
              <a:t>R+S=0</a:t>
            </a:r>
            <a:r>
              <a:rPr lang="zh-CN" altLang="en-US" dirty="0"/>
              <a:t>来约束。也就得到</a:t>
            </a:r>
            <a:r>
              <a:rPr lang="zh-CN" altLang="en-US" dirty="0">
                <a:sym typeface="Wingdings" panose="05000000000000000000" pitchFamily="2" charset="2"/>
              </a:rPr>
              <a:t>（下一张</a:t>
            </a:r>
            <a:r>
              <a:rPr lang="en-US" altLang="zh-CN">
                <a:sym typeface="Wingdings" panose="05000000000000000000" pitchFamily="2" charset="2"/>
              </a:rPr>
              <a:t>PPT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3250" name="幻灯片图像占位符 5324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3251" name="文本占位符 53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主从</a:t>
            </a:r>
            <a:r>
              <a:rPr lang="en-US" altLang="zh-CN"/>
              <a:t>RS</a:t>
            </a:r>
            <a:r>
              <a:rPr lang="zh-CN" altLang="en-US" dirty="0"/>
              <a:t>触发器左边的叫主触发器（</a:t>
            </a:r>
            <a:r>
              <a:rPr lang="en-US" altLang="zh-CN"/>
              <a:t>Master</a:t>
            </a:r>
            <a:r>
              <a:rPr lang="zh-CN" altLang="en-US" dirty="0"/>
              <a:t>），右边的叫从触发器（</a:t>
            </a:r>
            <a:r>
              <a:rPr lang="en-US" altLang="zh-CN"/>
              <a:t>Slave</a:t>
            </a:r>
            <a:r>
              <a:rPr lang="zh-CN" altLang="en-US" dirty="0"/>
              <a:t>）。可以看出：</a:t>
            </a:r>
            <a:endParaRPr lang="zh-CN" altLang="en-US" dirty="0"/>
          </a:p>
          <a:p>
            <a:pPr lvl="0"/>
            <a:r>
              <a:rPr lang="en-US" altLang="zh-CN">
                <a:latin typeface="Arial" panose="020B0604020202020204" pitchFamily="34" charset="0"/>
              </a:rPr>
              <a:t>·</a:t>
            </a:r>
            <a:r>
              <a:rPr lang="zh-CN" altLang="en-US" dirty="0"/>
              <a:t>当</a:t>
            </a:r>
            <a:r>
              <a:rPr lang="en-US" altLang="zh-CN"/>
              <a:t>CP=1</a:t>
            </a:r>
            <a:r>
              <a:rPr lang="zh-CN" altLang="en-US" dirty="0"/>
              <a:t>时，主触发器可以工作，并根据</a:t>
            </a:r>
            <a:r>
              <a:rPr lang="en-US" altLang="zh-CN"/>
              <a:t>R</a:t>
            </a:r>
            <a:r>
              <a:rPr lang="zh-CN" altLang="en-US" dirty="0"/>
              <a:t>、</a:t>
            </a:r>
            <a:r>
              <a:rPr lang="en-US" altLang="zh-CN"/>
              <a:t>S</a:t>
            </a:r>
            <a:r>
              <a:rPr lang="zh-CN" altLang="en-US" dirty="0"/>
              <a:t>的状态翻转，但从触发器只保持起原来的状态。</a:t>
            </a:r>
            <a:endParaRPr lang="zh-CN" altLang="en-US" dirty="0"/>
          </a:p>
          <a:p>
            <a:pPr lvl="0"/>
            <a:r>
              <a:rPr lang="en-US" altLang="zh-CN">
                <a:latin typeface="Arial" panose="020B0604020202020204" pitchFamily="34" charset="0"/>
              </a:rPr>
              <a:t>·</a:t>
            </a:r>
            <a:r>
              <a:rPr lang="zh-CN" altLang="en-US" dirty="0"/>
              <a:t>当</a:t>
            </a:r>
            <a:r>
              <a:rPr lang="en-US" altLang="zh-CN"/>
              <a:t>CP</a:t>
            </a:r>
            <a:r>
              <a:rPr lang="zh-CN" altLang="en-US" dirty="0"/>
              <a:t>由</a:t>
            </a:r>
            <a:r>
              <a:rPr lang="en-US" altLang="zh-CN"/>
              <a:t>1</a:t>
            </a:r>
            <a:r>
              <a:rPr lang="zh-CN" altLang="en-US" dirty="0"/>
              <a:t>跳变为</a:t>
            </a:r>
            <a:r>
              <a:rPr lang="en-US" altLang="zh-CN"/>
              <a:t>0</a:t>
            </a:r>
            <a:r>
              <a:rPr lang="zh-CN" altLang="en-US" dirty="0"/>
              <a:t>时，主触发器的所存信息传给从触发器，从触发器就按主触发器相同的状态翻转。</a:t>
            </a:r>
            <a:endParaRPr lang="zh-CN" altLang="en-US" dirty="0"/>
          </a:p>
          <a:p>
            <a:pPr lvl="0"/>
            <a:r>
              <a:rPr lang="zh-CN" altLang="en-US" dirty="0"/>
              <a:t>从</a:t>
            </a:r>
            <a:r>
              <a:rPr lang="zh-CN" altLang="en-US" dirty="0"/>
              <a:t>整个电路来看，主从</a:t>
            </a:r>
            <a:r>
              <a:rPr lang="en-US" altLang="zh-CN"/>
              <a:t>RS</a:t>
            </a:r>
            <a:r>
              <a:rPr lang="zh-CN" altLang="en-US" dirty="0"/>
              <a:t>触发器的状态更新是在时钟</a:t>
            </a:r>
            <a:r>
              <a:rPr lang="en-US" altLang="zh-CN"/>
              <a:t>CP</a:t>
            </a:r>
            <a:r>
              <a:rPr lang="zh-CN" altLang="en-US" dirty="0"/>
              <a:t>的</a:t>
            </a:r>
            <a:r>
              <a:rPr lang="zh-CN" altLang="en-US" b="1" dirty="0"/>
              <a:t>下降</a:t>
            </a:r>
            <a:r>
              <a:rPr lang="zh-CN" altLang="en-US" b="1" dirty="0"/>
              <a:t>沿</a:t>
            </a:r>
            <a:r>
              <a:rPr lang="zh-CN" altLang="en-US" dirty="0"/>
              <a:t>，因为主触发器起存储作用，从触发器起输出作用，所以它的真值表和特征方程与同步</a:t>
            </a:r>
            <a:r>
              <a:rPr lang="en-US" altLang="zh-CN"/>
              <a:t>RS</a:t>
            </a:r>
            <a:r>
              <a:rPr lang="zh-CN" altLang="en-US" dirty="0"/>
              <a:t>触发器相同。（主从</a:t>
            </a:r>
            <a:r>
              <a:rPr lang="en-US" altLang="zh-CN"/>
              <a:t>RS</a:t>
            </a:r>
            <a:r>
              <a:rPr lang="zh-CN" altLang="en-US" dirty="0"/>
              <a:t>触发器本质上是同步</a:t>
            </a:r>
            <a:r>
              <a:rPr lang="en-US" altLang="zh-CN"/>
              <a:t>RS</a:t>
            </a:r>
            <a:r>
              <a:rPr lang="zh-CN" altLang="en-US" dirty="0"/>
              <a:t>触发器）。</a:t>
            </a:r>
            <a:endParaRPr lang="zh-CN" altLang="en-US" b="1" u="sng" dirty="0"/>
          </a:p>
          <a:p>
            <a:pPr lvl="0"/>
            <a:r>
              <a:rPr lang="zh-CN" altLang="en-US" b="1" u="sng" dirty="0"/>
              <a:t>注</a:t>
            </a:r>
            <a:r>
              <a:rPr lang="zh-CN" altLang="en-US" b="1" u="sng" dirty="0"/>
              <a:t>意：在时钟</a:t>
            </a:r>
            <a:r>
              <a:rPr lang="en-US" altLang="zh-CN" b="1" u="sng"/>
              <a:t>CP</a:t>
            </a:r>
            <a:r>
              <a:rPr lang="zh-CN" altLang="en-US" b="1" u="sng" dirty="0"/>
              <a:t>输入端的三角形表示触发器的边沿出发特性，圆圈表示在时钟下降沿触发。</a:t>
            </a:r>
            <a:endParaRPr lang="zh-CN" altLang="en-US" b="1" u="sng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7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7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9.png"/><Relationship Id="rId3" Type="http://schemas.openxmlformats.org/officeDocument/2006/relationships/tags" Target="../tags/tag111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0.png"/><Relationship Id="rId3" Type="http://schemas.openxmlformats.org/officeDocument/2006/relationships/tags" Target="../tags/tag121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7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7.png"/><Relationship Id="rId12" Type="http://schemas.openxmlformats.org/officeDocument/2006/relationships/image" Target="../media/image12.png"/><Relationship Id="rId11" Type="http://schemas.openxmlformats.org/officeDocument/2006/relationships/tags" Target="../tags/tag158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2.png"/><Relationship Id="rId4" Type="http://schemas.openxmlformats.org/officeDocument/2006/relationships/tags" Target="../tags/tag166.xml"/><Relationship Id="rId3" Type="http://schemas.openxmlformats.org/officeDocument/2006/relationships/image" Target="../media/image1.jpeg"/><Relationship Id="rId2" Type="http://schemas.openxmlformats.org/officeDocument/2006/relationships/tags" Target="../tags/tag165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5.png"/><Relationship Id="rId7" Type="http://schemas.openxmlformats.org/officeDocument/2006/relationships/tags" Target="../tags/tag175.xml"/><Relationship Id="rId6" Type="http://schemas.openxmlformats.org/officeDocument/2006/relationships/image" Target="../media/image4.png"/><Relationship Id="rId5" Type="http://schemas.openxmlformats.org/officeDocument/2006/relationships/tags" Target="../tags/tag174.xml"/><Relationship Id="rId4" Type="http://schemas.openxmlformats.org/officeDocument/2006/relationships/image" Target="../media/image3.png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6.png"/><Relationship Id="rId4" Type="http://schemas.openxmlformats.org/officeDocument/2006/relationships/tags" Target="../tags/tag182.xml"/><Relationship Id="rId3" Type="http://schemas.openxmlformats.org/officeDocument/2006/relationships/image" Target="../media/image1.jpeg"/><Relationship Id="rId2" Type="http://schemas.openxmlformats.org/officeDocument/2006/relationships/tags" Target="../tags/tag181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../media/image5.png"/><Relationship Id="rId7" Type="http://schemas.openxmlformats.org/officeDocument/2006/relationships/tags" Target="../tags/tag198.xml"/><Relationship Id="rId6" Type="http://schemas.openxmlformats.org/officeDocument/2006/relationships/image" Target="../media/image4.png"/><Relationship Id="rId5" Type="http://schemas.openxmlformats.org/officeDocument/2006/relationships/tags" Target="../tags/tag197.xml"/><Relationship Id="rId4" Type="http://schemas.openxmlformats.org/officeDocument/2006/relationships/image" Target="../media/image3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5.png"/><Relationship Id="rId7" Type="http://schemas.openxmlformats.org/officeDocument/2006/relationships/tags" Target="../tags/tag208.xml"/><Relationship Id="rId6" Type="http://schemas.openxmlformats.org/officeDocument/2006/relationships/image" Target="../media/image4.png"/><Relationship Id="rId5" Type="http://schemas.openxmlformats.org/officeDocument/2006/relationships/tags" Target="../tags/tag207.xml"/><Relationship Id="rId4" Type="http://schemas.openxmlformats.org/officeDocument/2006/relationships/image" Target="../media/image3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../media/image5.png"/><Relationship Id="rId7" Type="http://schemas.openxmlformats.org/officeDocument/2006/relationships/tags" Target="../tags/tag220.xml"/><Relationship Id="rId6" Type="http://schemas.openxmlformats.org/officeDocument/2006/relationships/image" Target="../media/image4.png"/><Relationship Id="rId5" Type="http://schemas.openxmlformats.org/officeDocument/2006/relationships/tags" Target="../tags/tag219.xml"/><Relationship Id="rId4" Type="http://schemas.openxmlformats.org/officeDocument/2006/relationships/image" Target="../media/image3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image" Target="../media/image5.png"/><Relationship Id="rId7" Type="http://schemas.openxmlformats.org/officeDocument/2006/relationships/tags" Target="../tags/tag231.xml"/><Relationship Id="rId6" Type="http://schemas.openxmlformats.org/officeDocument/2006/relationships/image" Target="../media/image4.png"/><Relationship Id="rId5" Type="http://schemas.openxmlformats.org/officeDocument/2006/relationships/tags" Target="../tags/tag230.xml"/><Relationship Id="rId4" Type="http://schemas.openxmlformats.org/officeDocument/2006/relationships/image" Target="../media/image3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5.png"/><Relationship Id="rId7" Type="http://schemas.openxmlformats.org/officeDocument/2006/relationships/tags" Target="../tags/tag241.xml"/><Relationship Id="rId6" Type="http://schemas.openxmlformats.org/officeDocument/2006/relationships/image" Target="../media/image4.png"/><Relationship Id="rId5" Type="http://schemas.openxmlformats.org/officeDocument/2006/relationships/tags" Target="../tags/tag240.xml"/><Relationship Id="rId4" Type="http://schemas.openxmlformats.org/officeDocument/2006/relationships/image" Target="../media/image8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../media/image5.png"/><Relationship Id="rId7" Type="http://schemas.openxmlformats.org/officeDocument/2006/relationships/tags" Target="../tags/tag250.xml"/><Relationship Id="rId6" Type="http://schemas.openxmlformats.org/officeDocument/2006/relationships/image" Target="../media/image4.png"/><Relationship Id="rId5" Type="http://schemas.openxmlformats.org/officeDocument/2006/relationships/tags" Target="../tags/tag249.xml"/><Relationship Id="rId4" Type="http://schemas.openxmlformats.org/officeDocument/2006/relationships/image" Target="../media/image8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2.png"/><Relationship Id="rId4" Type="http://schemas.openxmlformats.org/officeDocument/2006/relationships/tags" Target="../tags/tag256.xml"/><Relationship Id="rId3" Type="http://schemas.openxmlformats.org/officeDocument/2006/relationships/image" Target="../media/image1.jpeg"/><Relationship Id="rId2" Type="http://schemas.openxmlformats.org/officeDocument/2006/relationships/tags" Target="../tags/tag255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image" Target="../media/image5.png"/><Relationship Id="rId5" Type="http://schemas.openxmlformats.org/officeDocument/2006/relationships/tags" Target="../tags/tag263.xml"/><Relationship Id="rId4" Type="http://schemas.openxmlformats.org/officeDocument/2006/relationships/image" Target="../media/image4.png"/><Relationship Id="rId3" Type="http://schemas.openxmlformats.org/officeDocument/2006/relationships/tags" Target="../tags/tag262.xml"/><Relationship Id="rId2" Type="http://schemas.openxmlformats.org/officeDocument/2006/relationships/image" Target="../media/image7.png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image" Target="../media/image5.png"/><Relationship Id="rId5" Type="http://schemas.openxmlformats.org/officeDocument/2006/relationships/tags" Target="../tags/tag269.xml"/><Relationship Id="rId4" Type="http://schemas.openxmlformats.org/officeDocument/2006/relationships/image" Target="../media/image4.png"/><Relationship Id="rId3" Type="http://schemas.openxmlformats.org/officeDocument/2006/relationships/tags" Target="../tags/tag268.xml"/><Relationship Id="rId2" Type="http://schemas.openxmlformats.org/officeDocument/2006/relationships/image" Target="../media/image7.png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image" Target="../media/image9.png"/><Relationship Id="rId3" Type="http://schemas.openxmlformats.org/officeDocument/2006/relationships/tags" Target="../tags/tag275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284.xml"/><Relationship Id="rId13" Type="http://schemas.openxmlformats.org/officeDocument/2006/relationships/image" Target="../media/image4.png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10.png"/><Relationship Id="rId3" Type="http://schemas.openxmlformats.org/officeDocument/2006/relationships/tags" Target="../tags/tag285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294.xml"/><Relationship Id="rId13" Type="http://schemas.openxmlformats.org/officeDocument/2006/relationships/image" Target="../media/image4.png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image" Target="../media/image7.png"/><Relationship Id="rId13" Type="http://schemas.openxmlformats.org/officeDocument/2006/relationships/image" Target="../media/image5.png"/><Relationship Id="rId12" Type="http://schemas.openxmlformats.org/officeDocument/2006/relationships/tags" Target="../tags/tag303.xml"/><Relationship Id="rId11" Type="http://schemas.openxmlformats.org/officeDocument/2006/relationships/image" Target="../media/image4.png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314.xml"/><Relationship Id="rId13" Type="http://schemas.openxmlformats.org/officeDocument/2006/relationships/image" Target="../media/image4.png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7.png"/><Relationship Id="rId12" Type="http://schemas.openxmlformats.org/officeDocument/2006/relationships/image" Target="../media/image12.png"/><Relationship Id="rId11" Type="http://schemas.openxmlformats.org/officeDocument/2006/relationships/tags" Target="../tags/tag322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组合 7169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7171" name="组合 7170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7172" name="矩形 7171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3" name="矩形 717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174" name="组合 7173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7175" name="矩形 7174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6" name="矩形 7175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7177" name="矩形 7176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矩形 7177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矩形 7178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80" name="标题 7179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81" name="副标题 7180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182" name="日期占位符 7181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3" name="页脚占位符 7182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184" name="灯片编号占位符 7183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13121" y="1100138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3815300"/>
            <a:ext cx="4238625" cy="71860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51460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1" cy="51435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2" y="157163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568878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68878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568878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3606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2143284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3994445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48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1" cy="51435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571631"/>
            <a:ext cx="3962432" cy="4041680"/>
          </a:xfrm>
        </p:spPr>
        <p:txBody>
          <a:bodyPr>
            <a:noAutofit/>
          </a:bodyPr>
          <a:lstStyle>
            <a:lvl1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1" cy="51435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8" y="1571631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1912144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3" y="1571631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3" y="1912144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5671492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5671492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71492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1" cy="51435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1" cy="51435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8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57163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57163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57162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8" y="157163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13121" y="1100138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3815300"/>
            <a:ext cx="4238625" cy="71860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3" y="251505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857250"/>
            <a:ext cx="1081088" cy="6986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4894898"/>
            <a:ext cx="748665" cy="11058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891540"/>
            <a:ext cx="1081088" cy="698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4929188"/>
            <a:ext cx="748665" cy="11058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794150"/>
            <a:ext cx="7219800" cy="5427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4799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8" y="5188744"/>
            <a:ext cx="820103" cy="81534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1435050"/>
            <a:ext cx="2970000" cy="6615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1802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34704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857250"/>
            <a:ext cx="1081088" cy="698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4894898"/>
            <a:ext cx="748665" cy="1105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142548"/>
            <a:ext cx="866775" cy="861536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1443150"/>
            <a:ext cx="8232300" cy="4698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210195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857250"/>
            <a:ext cx="1081088" cy="6986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4894898"/>
            <a:ext cx="748665" cy="1105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4629151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1359450"/>
            <a:ext cx="8232300" cy="4239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11815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47425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857250"/>
            <a:ext cx="1081088" cy="6986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4894898"/>
            <a:ext cx="748665" cy="1105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103545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10465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10465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4698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4671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857250"/>
            <a:ext cx="1081088" cy="6986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4894898"/>
            <a:ext cx="748665" cy="1105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861650"/>
            <a:ext cx="6858000" cy="17901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75435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857250"/>
            <a:ext cx="2068354" cy="1337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8" y="4119563"/>
            <a:ext cx="1273493" cy="18811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5" Type="http://schemas.openxmlformats.org/officeDocument/2006/relationships/theme" Target="../theme/theme3.xml"/><Relationship Id="rId24" Type="http://schemas.openxmlformats.org/officeDocument/2006/relationships/tags" Target="../tags/tag328.xml"/><Relationship Id="rId23" Type="http://schemas.openxmlformats.org/officeDocument/2006/relationships/tags" Target="../tags/tag327.xml"/><Relationship Id="rId22" Type="http://schemas.openxmlformats.org/officeDocument/2006/relationships/tags" Target="../tags/tag326.xml"/><Relationship Id="rId21" Type="http://schemas.openxmlformats.org/officeDocument/2006/relationships/tags" Target="../tags/tag325.xml"/><Relationship Id="rId20" Type="http://schemas.openxmlformats.org/officeDocument/2006/relationships/tags" Target="../tags/tag324.xml"/><Relationship Id="rId2" Type="http://schemas.openxmlformats.org/officeDocument/2006/relationships/slideLayout" Target="../slideLayouts/slideLayout32.xml"/><Relationship Id="rId19" Type="http://schemas.openxmlformats.org/officeDocument/2006/relationships/tags" Target="../tags/tag323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145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7" name="矩形 6146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8" name="矩形 6147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9" name="矩形 6148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0" name="矩形 6149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1" name="矩形 6150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2" name="矩形 6151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3" name="标题 6152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54" name="文本占位符 6153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日期占位符 615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6" name="页脚占位符 615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57" name="灯片编号占位符 615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image" Target="../media/image5.png"/><Relationship Id="rId4" Type="http://schemas.openxmlformats.org/officeDocument/2006/relationships/tags" Target="../tags/tag371.xml"/><Relationship Id="rId3" Type="http://schemas.openxmlformats.org/officeDocument/2006/relationships/image" Target="../media/image4.png"/><Relationship Id="rId2" Type="http://schemas.openxmlformats.org/officeDocument/2006/relationships/tags" Target="../tags/tag37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78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3.bin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image" Target="../media/image5.png"/><Relationship Id="rId4" Type="http://schemas.openxmlformats.org/officeDocument/2006/relationships/tags" Target="../tags/tag380.xml"/><Relationship Id="rId3" Type="http://schemas.openxmlformats.org/officeDocument/2006/relationships/image" Target="../media/image4.png"/><Relationship Id="rId2" Type="http://schemas.openxmlformats.org/officeDocument/2006/relationships/tags" Target="../tags/tag379.xml"/><Relationship Id="rId18" Type="http://schemas.openxmlformats.org/officeDocument/2006/relationships/notesSlide" Target="../notesSlides/notesSlide4.xml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19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1" Type="http://schemas.openxmlformats.org/officeDocument/2006/relationships/tags" Target="../tags/tag384.xml"/><Relationship Id="rId10" Type="http://schemas.openxmlformats.org/officeDocument/2006/relationships/image" Target="../media/image24.emf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image" Target="../media/image26.emf"/><Relationship Id="rId7" Type="http://schemas.openxmlformats.org/officeDocument/2006/relationships/oleObject" Target="../embeddings/oleObject16.bin"/><Relationship Id="rId6" Type="http://schemas.openxmlformats.org/officeDocument/2006/relationships/tags" Target="../tags/tag389.xml"/><Relationship Id="rId5" Type="http://schemas.openxmlformats.org/officeDocument/2006/relationships/image" Target="../media/image5.png"/><Relationship Id="rId4" Type="http://schemas.openxmlformats.org/officeDocument/2006/relationships/tags" Target="../tags/tag388.xml"/><Relationship Id="rId3" Type="http://schemas.openxmlformats.org/officeDocument/2006/relationships/image" Target="../media/image4.png"/><Relationship Id="rId2" Type="http://schemas.openxmlformats.org/officeDocument/2006/relationships/tags" Target="../tags/tag387.xml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image" Target="../media/image5.png"/><Relationship Id="rId4" Type="http://schemas.openxmlformats.org/officeDocument/2006/relationships/tags" Target="../tags/tag394.xml"/><Relationship Id="rId3" Type="http://schemas.openxmlformats.org/officeDocument/2006/relationships/image" Target="../media/image4.png"/><Relationship Id="rId23" Type="http://schemas.openxmlformats.org/officeDocument/2006/relationships/vmlDrawing" Target="../drawings/vmlDrawing10.vml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400.xml"/><Relationship Id="rId20" Type="http://schemas.openxmlformats.org/officeDocument/2006/relationships/image" Target="../media/image31.wmf"/><Relationship Id="rId2" Type="http://schemas.openxmlformats.org/officeDocument/2006/relationships/tags" Target="../tags/tag393.xml"/><Relationship Id="rId19" Type="http://schemas.openxmlformats.org/officeDocument/2006/relationships/oleObject" Target="../embeddings/oleObject21.bin"/><Relationship Id="rId18" Type="http://schemas.openxmlformats.org/officeDocument/2006/relationships/image" Target="../media/image30.wmf"/><Relationship Id="rId17" Type="http://schemas.openxmlformats.org/officeDocument/2006/relationships/oleObject" Target="../embeddings/oleObject20.bin"/><Relationship Id="rId16" Type="http://schemas.openxmlformats.org/officeDocument/2006/relationships/tags" Target="../tags/tag399.xml"/><Relationship Id="rId15" Type="http://schemas.openxmlformats.org/officeDocument/2006/relationships/tags" Target="../tags/tag398.xml"/><Relationship Id="rId14" Type="http://schemas.openxmlformats.org/officeDocument/2006/relationships/image" Target="../media/image29.e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28.e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7.emf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5.png"/><Relationship Id="rId4" Type="http://schemas.openxmlformats.org/officeDocument/2006/relationships/tags" Target="../tags/tag402.xml"/><Relationship Id="rId3" Type="http://schemas.openxmlformats.org/officeDocument/2006/relationships/image" Target="../media/image4.png"/><Relationship Id="rId2" Type="http://schemas.openxmlformats.org/officeDocument/2006/relationships/tags" Target="../tags/tag40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image" Target="../media/image32.png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image" Target="../media/image5.png"/><Relationship Id="rId4" Type="http://schemas.openxmlformats.org/officeDocument/2006/relationships/tags" Target="../tags/tag406.xml"/><Relationship Id="rId3" Type="http://schemas.openxmlformats.org/officeDocument/2006/relationships/image" Target="../media/image4.png"/><Relationship Id="rId2" Type="http://schemas.openxmlformats.org/officeDocument/2006/relationships/tags" Target="../tags/tag405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oleObject" Target="../embeddings/oleObject22.bin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image" Target="../media/image5.png"/><Relationship Id="rId4" Type="http://schemas.openxmlformats.org/officeDocument/2006/relationships/tags" Target="../tags/tag411.xml"/><Relationship Id="rId3" Type="http://schemas.openxmlformats.org/officeDocument/2006/relationships/image" Target="../media/image4.png"/><Relationship Id="rId2" Type="http://schemas.openxmlformats.org/officeDocument/2006/relationships/tags" Target="../tags/tag410.xml"/><Relationship Id="rId13" Type="http://schemas.openxmlformats.org/officeDocument/2006/relationships/vmlDrawing" Target="../drawings/vmlDrawing11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414.xml"/><Relationship Id="rId10" Type="http://schemas.openxmlformats.org/officeDocument/2006/relationships/image" Target="../media/image34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oleObject" Target="../embeddings/oleObject23.bin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image" Target="../media/image5.png"/><Relationship Id="rId4" Type="http://schemas.openxmlformats.org/officeDocument/2006/relationships/tags" Target="../tags/tag416.xml"/><Relationship Id="rId3" Type="http://schemas.openxmlformats.org/officeDocument/2006/relationships/image" Target="../media/image4.png"/><Relationship Id="rId2" Type="http://schemas.openxmlformats.org/officeDocument/2006/relationships/tags" Target="../tags/tag415.xml"/><Relationship Id="rId18" Type="http://schemas.openxmlformats.org/officeDocument/2006/relationships/vmlDrawing" Target="../drawings/vmlDrawing12.v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423.xml"/><Relationship Id="rId15" Type="http://schemas.openxmlformats.org/officeDocument/2006/relationships/tags" Target="../tags/tag422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24.bin"/><Relationship Id="rId10" Type="http://schemas.openxmlformats.org/officeDocument/2006/relationships/tags" Target="../tags/tag419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emf"/><Relationship Id="rId8" Type="http://schemas.openxmlformats.org/officeDocument/2006/relationships/oleObject" Target="../embeddings/oleObject25.bin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image" Target="../media/image5.png"/><Relationship Id="rId4" Type="http://schemas.openxmlformats.org/officeDocument/2006/relationships/tags" Target="../tags/tag425.xml"/><Relationship Id="rId3" Type="http://schemas.openxmlformats.org/officeDocument/2006/relationships/image" Target="../media/image4.png"/><Relationship Id="rId2" Type="http://schemas.openxmlformats.org/officeDocument/2006/relationships/tags" Target="../tags/tag424.xml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428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3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tags" Target="../tags/tag433.xml"/><Relationship Id="rId7" Type="http://schemas.openxmlformats.org/officeDocument/2006/relationships/tags" Target="../tags/tag432.xml"/><Relationship Id="rId6" Type="http://schemas.openxmlformats.org/officeDocument/2006/relationships/tags" Target="../tags/tag431.xml"/><Relationship Id="rId5" Type="http://schemas.openxmlformats.org/officeDocument/2006/relationships/image" Target="../media/image5.png"/><Relationship Id="rId4" Type="http://schemas.openxmlformats.org/officeDocument/2006/relationships/tags" Target="../tags/tag430.xml"/><Relationship Id="rId3" Type="http://schemas.openxmlformats.org/officeDocument/2006/relationships/image" Target="../media/image4.png"/><Relationship Id="rId2" Type="http://schemas.openxmlformats.org/officeDocument/2006/relationships/tags" Target="../tags/tag429.xml"/><Relationship Id="rId14" Type="http://schemas.openxmlformats.org/officeDocument/2006/relationships/notesSlide" Target="../notesSlides/notesSlide5.xml"/><Relationship Id="rId13" Type="http://schemas.openxmlformats.org/officeDocument/2006/relationships/vmlDrawing" Target="../drawings/vmlDrawing14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434.xml"/><Relationship Id="rId10" Type="http://schemas.openxmlformats.org/officeDocument/2006/relationships/image" Target="../media/image38.emf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image" Target="../media/image5.png"/><Relationship Id="rId4" Type="http://schemas.openxmlformats.org/officeDocument/2006/relationships/tags" Target="../tags/tag436.xml"/><Relationship Id="rId3" Type="http://schemas.openxmlformats.org/officeDocument/2006/relationships/image" Target="../media/image4.png"/><Relationship Id="rId2" Type="http://schemas.openxmlformats.org/officeDocument/2006/relationships/tags" Target="../tags/tag435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emf"/><Relationship Id="rId8" Type="http://schemas.openxmlformats.org/officeDocument/2006/relationships/oleObject" Target="../embeddings/oleObject27.bin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image" Target="../media/image5.png"/><Relationship Id="rId4" Type="http://schemas.openxmlformats.org/officeDocument/2006/relationships/tags" Target="../tags/tag440.xml"/><Relationship Id="rId3" Type="http://schemas.openxmlformats.org/officeDocument/2006/relationships/image" Target="../media/image4.png"/><Relationship Id="rId2" Type="http://schemas.openxmlformats.org/officeDocument/2006/relationships/tags" Target="../tags/tag439.xml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444.xml"/><Relationship Id="rId10" Type="http://schemas.openxmlformats.org/officeDocument/2006/relationships/tags" Target="../tags/tag44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image" Target="../media/image40.emf"/><Relationship Id="rId7" Type="http://schemas.openxmlformats.org/officeDocument/2006/relationships/oleObject" Target="../embeddings/oleObject28.bin"/><Relationship Id="rId6" Type="http://schemas.openxmlformats.org/officeDocument/2006/relationships/tags" Target="../tags/tag447.xml"/><Relationship Id="rId5" Type="http://schemas.openxmlformats.org/officeDocument/2006/relationships/image" Target="../media/image5.png"/><Relationship Id="rId4" Type="http://schemas.openxmlformats.org/officeDocument/2006/relationships/tags" Target="../tags/tag446.xml"/><Relationship Id="rId3" Type="http://schemas.openxmlformats.org/officeDocument/2006/relationships/image" Target="../media/image4.png"/><Relationship Id="rId2" Type="http://schemas.openxmlformats.org/officeDocument/2006/relationships/tags" Target="../tags/tag445.xml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oleObject" Target="../embeddings/oleObject29.bin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image" Target="../media/image5.png"/><Relationship Id="rId4" Type="http://schemas.openxmlformats.org/officeDocument/2006/relationships/tags" Target="../tags/tag450.xml"/><Relationship Id="rId3" Type="http://schemas.openxmlformats.org/officeDocument/2006/relationships/image" Target="../media/image4.png"/><Relationship Id="rId2" Type="http://schemas.openxmlformats.org/officeDocument/2006/relationships/tags" Target="../tags/tag449.xml"/><Relationship Id="rId17" Type="http://schemas.openxmlformats.org/officeDocument/2006/relationships/vmlDrawing" Target="../drawings/vmlDrawing17.vml"/><Relationship Id="rId16" Type="http://schemas.openxmlformats.org/officeDocument/2006/relationships/slideLayout" Target="../slideLayouts/slideLayout19.xml"/><Relationship Id="rId15" Type="http://schemas.openxmlformats.org/officeDocument/2006/relationships/tags" Target="../tags/tag456.xml"/><Relationship Id="rId14" Type="http://schemas.openxmlformats.org/officeDocument/2006/relationships/image" Target="../media/image42.wmf"/><Relationship Id="rId13" Type="http://schemas.openxmlformats.org/officeDocument/2006/relationships/oleObject" Target="../embeddings/oleObject30.bin"/><Relationship Id="rId12" Type="http://schemas.openxmlformats.org/officeDocument/2006/relationships/tags" Target="../tags/tag45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8" Type="http://schemas.openxmlformats.org/officeDocument/2006/relationships/oleObject" Target="../embeddings/oleObject31.bin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image" Target="../media/image5.png"/><Relationship Id="rId4" Type="http://schemas.openxmlformats.org/officeDocument/2006/relationships/tags" Target="../tags/tag458.xml"/><Relationship Id="rId3" Type="http://schemas.openxmlformats.org/officeDocument/2006/relationships/image" Target="../media/image4.png"/><Relationship Id="rId2" Type="http://schemas.openxmlformats.org/officeDocument/2006/relationships/tags" Target="../tags/tag457.xml"/><Relationship Id="rId13" Type="http://schemas.openxmlformats.org/officeDocument/2006/relationships/vmlDrawing" Target="../drawings/vmlDrawing18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" Type="http://schemas.openxmlformats.org/officeDocument/2006/relationships/image" Target="../media/image5.png"/><Relationship Id="rId4" Type="http://schemas.openxmlformats.org/officeDocument/2006/relationships/tags" Target="../tags/tag464.xml"/><Relationship Id="rId3" Type="http://schemas.openxmlformats.org/officeDocument/2006/relationships/image" Target="../media/image4.png"/><Relationship Id="rId23" Type="http://schemas.openxmlformats.org/officeDocument/2006/relationships/vmlDrawing" Target="../drawings/vmlDrawing19.vml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476.xml"/><Relationship Id="rId20" Type="http://schemas.openxmlformats.org/officeDocument/2006/relationships/tags" Target="../tags/tag475.xml"/><Relationship Id="rId2" Type="http://schemas.openxmlformats.org/officeDocument/2006/relationships/tags" Target="../tags/tag463.xml"/><Relationship Id="rId19" Type="http://schemas.openxmlformats.org/officeDocument/2006/relationships/tags" Target="../tags/tag474.xml"/><Relationship Id="rId18" Type="http://schemas.openxmlformats.org/officeDocument/2006/relationships/image" Target="../media/image45.wmf"/><Relationship Id="rId17" Type="http://schemas.openxmlformats.org/officeDocument/2006/relationships/oleObject" Target="../embeddings/oleObject33.bin"/><Relationship Id="rId16" Type="http://schemas.openxmlformats.org/officeDocument/2006/relationships/tags" Target="../tags/tag473.xml"/><Relationship Id="rId15" Type="http://schemas.openxmlformats.org/officeDocument/2006/relationships/tags" Target="../tags/tag472.xml"/><Relationship Id="rId14" Type="http://schemas.openxmlformats.org/officeDocument/2006/relationships/tags" Target="../tags/tag471.xml"/><Relationship Id="rId13" Type="http://schemas.openxmlformats.org/officeDocument/2006/relationships/tags" Target="../tags/tag470.xml"/><Relationship Id="rId12" Type="http://schemas.openxmlformats.org/officeDocument/2006/relationships/tags" Target="../tags/tag469.xml"/><Relationship Id="rId11" Type="http://schemas.openxmlformats.org/officeDocument/2006/relationships/image" Target="../media/image44.wmf"/><Relationship Id="rId10" Type="http://schemas.openxmlformats.org/officeDocument/2006/relationships/oleObject" Target="../embeddings/oleObject32.bin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../media/image18.e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tags" Target="../tags/tag333.xml"/><Relationship Id="rId3" Type="http://schemas.openxmlformats.org/officeDocument/2006/relationships/image" Target="../media/image4.png"/><Relationship Id="rId2" Type="http://schemas.openxmlformats.org/officeDocument/2006/relationships/tags" Target="../tags/tag332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336.xml"/><Relationship Id="rId11" Type="http://schemas.openxmlformats.org/officeDocument/2006/relationships/image" Target="../media/image15.e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png"/><Relationship Id="rId4" Type="http://schemas.openxmlformats.org/officeDocument/2006/relationships/tags" Target="../tags/tag338.xml"/><Relationship Id="rId3" Type="http://schemas.openxmlformats.org/officeDocument/2006/relationships/image" Target="../media/image4.png"/><Relationship Id="rId2" Type="http://schemas.openxmlformats.org/officeDocument/2006/relationships/tags" Target="../tags/tag337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341.xml"/><Relationship Id="rId11" Type="http://schemas.openxmlformats.org/officeDocument/2006/relationships/image" Target="../media/image15.e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image" Target="../media/image20.e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5.png"/><Relationship Id="rId4" Type="http://schemas.openxmlformats.org/officeDocument/2006/relationships/tags" Target="../tags/tag343.xml"/><Relationship Id="rId3" Type="http://schemas.openxmlformats.org/officeDocument/2006/relationships/image" Target="../media/image4.png"/><Relationship Id="rId2" Type="http://schemas.openxmlformats.org/officeDocument/2006/relationships/tags" Target="../tags/tag342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346.xml"/><Relationship Id="rId11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image" Target="../media/image5.png"/><Relationship Id="rId4" Type="http://schemas.openxmlformats.org/officeDocument/2006/relationships/tags" Target="../tags/tag348.xml"/><Relationship Id="rId3" Type="http://schemas.openxmlformats.org/officeDocument/2006/relationships/image" Target="../media/image4.png"/><Relationship Id="rId2" Type="http://schemas.openxmlformats.org/officeDocument/2006/relationships/tags" Target="../tags/tag347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353.xml"/><Relationship Id="rId11" Type="http://schemas.openxmlformats.org/officeDocument/2006/relationships/image" Target="../media/image15.emf"/><Relationship Id="rId10" Type="http://schemas.openxmlformats.org/officeDocument/2006/relationships/oleObject" Target="../embeddings/oleObject10.bin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356.xml"/><Relationship Id="rId5" Type="http://schemas.openxmlformats.org/officeDocument/2006/relationships/image" Target="../media/image5.png"/><Relationship Id="rId4" Type="http://schemas.openxmlformats.org/officeDocument/2006/relationships/tags" Target="../tags/tag355.xml"/><Relationship Id="rId3" Type="http://schemas.openxmlformats.org/officeDocument/2006/relationships/image" Target="../media/image4.png"/><Relationship Id="rId2" Type="http://schemas.openxmlformats.org/officeDocument/2006/relationships/tags" Target="../tags/tag35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image" Target="../media/image5.png"/><Relationship Id="rId4" Type="http://schemas.openxmlformats.org/officeDocument/2006/relationships/tags" Target="../tags/tag358.xml"/><Relationship Id="rId3" Type="http://schemas.openxmlformats.org/officeDocument/2006/relationships/image" Target="../media/image4.png"/><Relationship Id="rId2" Type="http://schemas.openxmlformats.org/officeDocument/2006/relationships/tags" Target="../tags/tag35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image" Target="../media/image5.png"/><Relationship Id="rId4" Type="http://schemas.openxmlformats.org/officeDocument/2006/relationships/tags" Target="../tags/tag363.xml"/><Relationship Id="rId3" Type="http://schemas.openxmlformats.org/officeDocument/2006/relationships/image" Target="../media/image4.png"/><Relationship Id="rId2" Type="http://schemas.openxmlformats.org/officeDocument/2006/relationships/tags" Target="../tags/tag362.xml"/><Relationship Id="rId18" Type="http://schemas.openxmlformats.org/officeDocument/2006/relationships/notesSlide" Target="../notesSlides/notesSlide3.xml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19.xml"/><Relationship Id="rId15" Type="http://schemas.openxmlformats.org/officeDocument/2006/relationships/tags" Target="../tags/tag369.xml"/><Relationship Id="rId14" Type="http://schemas.openxmlformats.org/officeDocument/2006/relationships/image" Target="../media/image22.emf"/><Relationship Id="rId13" Type="http://schemas.openxmlformats.org/officeDocument/2006/relationships/oleObject" Target="../embeddings/oleObject12.bin"/><Relationship Id="rId12" Type="http://schemas.openxmlformats.org/officeDocument/2006/relationships/tags" Target="../tags/tag368.xml"/><Relationship Id="rId11" Type="http://schemas.openxmlformats.org/officeDocument/2006/relationships/image" Target="../media/image21.e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触发器</a:t>
            </a:r>
            <a:endParaRPr lang="zh-CN" alt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7890" name="标题 3788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7891" name="文本占位符 3789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219200" y="1981200"/>
            <a:ext cx="1905000" cy="583565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algn="l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工作原理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892" name="文本框 37891"/>
          <p:cNvSpPr txBox="1"/>
          <p:nvPr>
            <p:custDataLst>
              <p:tags r:id="rId7"/>
            </p:custDataLst>
          </p:nvPr>
        </p:nvSpPr>
        <p:spPr>
          <a:xfrm>
            <a:off x="1676400" y="2667000"/>
            <a:ext cx="6705600" cy="16910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需要了解的几个概念</a:t>
            </a:r>
            <a:endParaRPr lang="zh-CN" altLang="en-US" sz="3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  <a:buSzPct val="60000"/>
              <a:buFont typeface="Wingdings" panose="05000000000000000000" pitchFamily="2" charset="2"/>
            </a:pPr>
            <a:r>
              <a:rPr lang="zh-CN" altLang="en-US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态、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态、初态</a:t>
            </a:r>
            <a:r>
              <a:rPr lang="en-US" altLang="zh-CN" sz="2800" i="1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sz="2800" i="1" baseline="3000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、次态</a:t>
            </a:r>
            <a:r>
              <a:rPr lang="en-US" altLang="zh-CN" sz="2800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sz="2800" i="1" baseline="30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n+</a:t>
            </a:r>
            <a:r>
              <a:rPr lang="en-US" altLang="zh-CN" sz="2800" baseline="30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  <a:buSzPct val="60000"/>
              <a:buFont typeface="Wingdings" panose="05000000000000000000" pitchFamily="2" charset="2"/>
            </a:pPr>
            <a:endParaRPr lang="en-US" altLang="zh-CN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95400" y="1905000"/>
            <a:ext cx="1600200" cy="579438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黑体" panose="02010609060101010101" charset="-122"/>
              </a:rPr>
              <a:t>真值表</a:t>
            </a:r>
            <a:endParaRPr lang="zh-CN" altLang="en-US" sz="3200" b="1" dirty="0">
              <a:solidFill>
                <a:schemeClr val="dk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9754" y="838073"/>
            <a:ext cx="3729048" cy="748714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80000"/>
          </a:bodyPr>
          <a:lstStyle>
            <a:lvl1pPr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基本RS触发器的真值表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665949" y="2916347"/>
            <a:ext cx="534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82500"/>
          </a:bodyPr>
          <a:p>
            <a:pPr algn="ctr"/>
            <a:r>
              <a:rPr lang="en-US" altLang="zh-CN" sz="135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reply</a:t>
            </a:r>
            <a:endParaRPr lang="en-US" altLang="zh-CN" sz="135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Grp="1"/>
          </p:cNvGraphicFramePr>
          <p:nvPr/>
        </p:nvGraphicFramePr>
        <p:xfrm>
          <a:off x="1752600" y="2667000"/>
          <a:ext cx="5565775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1845945" imgH="1109345" progId="Visio.Drawing.11">
                  <p:embed/>
                </p:oleObj>
              </mc:Choice>
              <mc:Fallback>
                <p:oleObj name="" r:id="rId4" imgW="1845945" imgH="110934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0" y="2667000"/>
                        <a:ext cx="5565775" cy="33337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9938" name="标题 3993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触发器的卡诺图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9939" name="文本框 39938"/>
          <p:cNvSpPr txBox="1"/>
          <p:nvPr>
            <p:custDataLst>
              <p:tags r:id="rId6"/>
            </p:custDataLst>
          </p:nvPr>
        </p:nvSpPr>
        <p:spPr>
          <a:xfrm>
            <a:off x="1295400" y="1905000"/>
            <a:ext cx="6858000" cy="583565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利用卡诺图来得到</a:t>
            </a:r>
            <a:r>
              <a:rPr lang="en-US" altLang="zh-CN" sz="32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sz="3200" b="1" baseline="30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n+1</a:t>
            </a:r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最简的表达式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940" name="矩形 39939"/>
          <p:cNvSpPr/>
          <p:nvPr>
            <p:custDataLst>
              <p:tags r:id="rId7"/>
            </p:custDataLst>
          </p:nvPr>
        </p:nvSpPr>
        <p:spPr>
          <a:xfrm>
            <a:off x="0" y="2990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1" name="对象 39940"/>
          <p:cNvGraphicFramePr/>
          <p:nvPr>
            <p:custDataLst>
              <p:tags r:id="rId8"/>
            </p:custDataLst>
          </p:nvPr>
        </p:nvGraphicFramePr>
        <p:xfrm>
          <a:off x="2438400" y="3048000"/>
          <a:ext cx="396240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9" imgW="1913255" imgH="753745" progId="Visio.Drawing.11">
                  <p:embed/>
                </p:oleObj>
              </mc:Choice>
              <mc:Fallback>
                <p:oleObj name="" r:id="rId9" imgW="1913255" imgH="753745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38400" y="3048000"/>
                        <a:ext cx="3962400" cy="15509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对象 39941"/>
          <p:cNvGraphicFramePr/>
          <p:nvPr>
            <p:custDataLst>
              <p:tags r:id="rId11"/>
            </p:custDataLst>
          </p:nvPr>
        </p:nvGraphicFramePr>
        <p:xfrm>
          <a:off x="3200400" y="5181600"/>
          <a:ext cx="28194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2" imgW="964565" imgH="241300" progId="Equation.DSMT4">
                  <p:embed/>
                </p:oleObj>
              </mc:Choice>
              <mc:Fallback>
                <p:oleObj name="" r:id="rId12" imgW="964565" imgH="2413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00400" y="5181600"/>
                        <a:ext cx="2819400" cy="704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下箭头 39942"/>
          <p:cNvSpPr/>
          <p:nvPr>
            <p:custDataLst>
              <p:tags r:id="rId14"/>
            </p:custDataLst>
          </p:nvPr>
        </p:nvSpPr>
        <p:spPr>
          <a:xfrm>
            <a:off x="4419600" y="46482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1986" name="标题 419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触发器的特征方程 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graphicFrame>
        <p:nvGraphicFramePr>
          <p:cNvPr id="41987" name="文本占位符 41986"/>
          <p:cNvGraphicFramePr>
            <a:graphicFrameLocks noGrp="1"/>
          </p:cNvGraphicFramePr>
          <p:nvPr>
            <p:ph type="body" idx="4294967295"/>
            <p:custDataLst>
              <p:tags r:id="rId6"/>
            </p:custDataLst>
          </p:nvPr>
        </p:nvGraphicFramePr>
        <p:xfrm>
          <a:off x="2667000" y="3962400"/>
          <a:ext cx="4304030" cy="169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7" imgW="1278255" imgH="508000" progId="Visio.Drawing.11">
                  <p:embed/>
                </p:oleObj>
              </mc:Choice>
              <mc:Fallback>
                <p:oleObj name="" r:id="rId7" imgW="1278255" imgH="508000" progId="Visio.Drawing.11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8">
                        <a:lum/>
                      </a:blip>
                      <a:stretch>
                        <a:fillRect/>
                      </a:stretch>
                    </p:blipFill>
                    <p:spPr>
                      <a:xfrm>
                        <a:off x="2667000" y="3962400"/>
                        <a:ext cx="4304030" cy="169100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文本框 41987"/>
          <p:cNvSpPr txBox="1"/>
          <p:nvPr>
            <p:custDataLst>
              <p:tags r:id="rId9"/>
            </p:custDataLst>
          </p:nvPr>
        </p:nvSpPr>
        <p:spPr>
          <a:xfrm>
            <a:off x="1143000" y="1981200"/>
            <a:ext cx="2514600" cy="583565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特征方程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989" name="文本框 41988"/>
          <p:cNvSpPr txBox="1"/>
          <p:nvPr>
            <p:custDataLst>
              <p:tags r:id="rId10"/>
            </p:custDataLst>
          </p:nvPr>
        </p:nvSpPr>
        <p:spPr>
          <a:xfrm>
            <a:off x="914400" y="2743200"/>
            <a:ext cx="7543800" cy="953135"/>
          </a:xfrm>
          <a:prstGeom prst="rect">
            <a:avLst/>
          </a:prstGeom>
          <a:solidFill>
            <a:srgbClr val="FFE05B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触发器的特性方程就是触发器次态</a:t>
            </a:r>
            <a:r>
              <a:rPr lang="en-US" altLang="zh-CN" sz="2800" b="1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sz="2800" b="1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n+1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与输入及初（现）态</a:t>
            </a:r>
            <a:r>
              <a:rPr lang="en-US" altLang="zh-CN" sz="2800" b="1" i="1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sz="2800" b="1" baseline="300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之间的逻辑关系式。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bldLvl="0" animBg="1"/>
      <p:bldP spid="4198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7121" name="矩形 47120"/>
          <p:cNvSpPr/>
          <p:nvPr>
            <p:custDataLst>
              <p:tags r:id="rId6"/>
            </p:custDataLst>
          </p:nvPr>
        </p:nvSpPr>
        <p:spPr>
          <a:xfrm>
            <a:off x="3352800" y="3505200"/>
            <a:ext cx="228600" cy="2895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20" name="矩形 47119"/>
          <p:cNvSpPr/>
          <p:nvPr>
            <p:custDataLst>
              <p:tags r:id="rId7"/>
            </p:custDataLst>
          </p:nvPr>
        </p:nvSpPr>
        <p:spPr>
          <a:xfrm>
            <a:off x="2286000" y="3505200"/>
            <a:ext cx="228600" cy="2895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06" name="标题 4710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触发器的时序图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4294967295"/>
            <p:custDataLst>
              <p:tags r:id="rId8"/>
            </p:custDataLst>
          </p:nvPr>
        </p:nvSpPr>
        <p:spPr>
          <a:xfrm>
            <a:off x="1182688" y="2017713"/>
            <a:ext cx="3617912" cy="583565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algn="l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波形图（时序图） 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7114" name="对象 47113"/>
          <p:cNvGraphicFramePr/>
          <p:nvPr/>
        </p:nvGraphicFramePr>
        <p:xfrm>
          <a:off x="1066800" y="2438400"/>
          <a:ext cx="33083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913255" imgH="2243455" progId="Visio.Drawing.11">
                  <p:embed/>
                </p:oleObj>
              </mc:Choice>
              <mc:Fallback>
                <p:oleObj name="" r:id="rId9" imgW="1913255" imgH="224345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66800" y="2438400"/>
                        <a:ext cx="3308350" cy="396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对象 47114"/>
          <p:cNvGraphicFramePr/>
          <p:nvPr/>
        </p:nvGraphicFramePr>
        <p:xfrm>
          <a:off x="1066800" y="4419600"/>
          <a:ext cx="3382963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1913255" imgH="677545" progId="Visio.Drawing.11">
                  <p:embed/>
                </p:oleObj>
              </mc:Choice>
              <mc:Fallback>
                <p:oleObj name="" r:id="rId11" imgW="1913255" imgH="67754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6800" y="4419600"/>
                        <a:ext cx="3382963" cy="1195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对象 47116"/>
          <p:cNvGraphicFramePr/>
          <p:nvPr/>
        </p:nvGraphicFramePr>
        <p:xfrm>
          <a:off x="1066800" y="5562600"/>
          <a:ext cx="30194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3" imgW="1701800" imgH="567055" progId="Visio.Drawing.11">
                  <p:embed/>
                </p:oleObj>
              </mc:Choice>
              <mc:Fallback>
                <p:oleObj name="" r:id="rId13" imgW="1701800" imgH="56705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6800" y="5562600"/>
                        <a:ext cx="3019425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8" name="文本框 47127"/>
          <p:cNvSpPr txBox="1"/>
          <p:nvPr>
            <p:custDataLst>
              <p:tags r:id="rId15"/>
            </p:custDataLst>
          </p:nvPr>
        </p:nvSpPr>
        <p:spPr>
          <a:xfrm>
            <a:off x="5486400" y="4191000"/>
            <a:ext cx="3276600" cy="82994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spcAft>
                <a:spcPct val="5000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与之前所讲的“竞争</a:t>
            </a:r>
            <a:r>
              <a:rPr lang="en-US" altLang="zh-CN" sz="24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禁止输入”有冲突吗？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10200" y="2057400"/>
            <a:ext cx="3352800" cy="1568450"/>
            <a:chOff x="8520" y="3240"/>
            <a:chExt cx="5280" cy="2470"/>
          </a:xfrm>
        </p:grpSpPr>
        <p:grpSp>
          <p:nvGrpSpPr>
            <p:cNvPr id="3" name="组合 2"/>
            <p:cNvGrpSpPr/>
            <p:nvPr/>
          </p:nvGrpSpPr>
          <p:grpSpPr>
            <a:xfrm>
              <a:off x="8520" y="3240"/>
              <a:ext cx="5280" cy="2470"/>
              <a:chOff x="8760" y="1200"/>
              <a:chExt cx="5280" cy="2470"/>
            </a:xfrm>
          </p:grpSpPr>
          <p:sp>
            <p:nvSpPr>
              <p:cNvPr id="47122" name="文本框 4712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760" y="1200"/>
                <a:ext cx="5280" cy="247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  <a:spcAft>
                    <a:spcPct val="50000"/>
                  </a:spcAft>
                </a:pPr>
                <a:r>
                  <a:rPr lang="en-US" altLang="zh-CN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zh-CN" altLang="en-US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可以看出，在绿色标注处，虽然</a:t>
                </a:r>
                <a:r>
                  <a:rPr lang="en-US" altLang="zh-CN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      </a:t>
                </a:r>
                <a:r>
                  <a:rPr lang="zh-CN" altLang="en-US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，但是由于</a:t>
                </a:r>
                <a:r>
                  <a:rPr lang="en-US" altLang="zh-CN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 </a:t>
                </a:r>
                <a:r>
                  <a:rPr lang="zh-CN" altLang="en-US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首先回到</a:t>
                </a:r>
                <a:r>
                  <a:rPr lang="en-US" altLang="zh-CN" sz="2400" b="1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</a:t>
                </a:r>
                <a:r>
                  <a:rPr lang="zh-CN" altLang="en-US" sz="24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，所以状态还是可以确定。</a:t>
                </a:r>
                <a:endParaRPr lang="zh-CN" altLang="en-US" sz="2400" b="1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graphicFrame>
            <p:nvGraphicFramePr>
              <p:cNvPr id="2" name="对象 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10" y="1928"/>
              <a:ext cx="1302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17" imgW="622300" imgH="215900" progId="Equation.KSEE3">
                      <p:embed/>
                    </p:oleObj>
                  </mc:Choice>
                  <mc:Fallback>
                    <p:oleObj name="" r:id="rId17" imgW="6223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0910" y="1928"/>
                            <a:ext cx="1302" cy="4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20" y="4454"/>
            <a:ext cx="295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19" imgW="139700" imgH="215900" progId="Equation.KSEE3">
                    <p:embed/>
                  </p:oleObj>
                </mc:Choice>
                <mc:Fallback>
                  <p:oleObj name="" r:id="rId19" imgW="139700" imgH="2159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720" y="4454"/>
                          <a:ext cx="295" cy="4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8131" name="文本占位符 4813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除了由与非门构成的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触发器外，还有由或非门组成的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触发器，在这里就不具体介绍了。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基本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 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触发器的输入信号直接影响到输出结果。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132" name="标题 4813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9154" name="标题 4915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同步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触发器（了解）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49155" name="文本占位符 4915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11064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同步</a:t>
            </a:r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RS</a:t>
            </a:r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触发器的特点</a:t>
            </a:r>
            <a:endParaRPr lang="zh-CN" altLang="en-US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同步信号：</a:t>
            </a:r>
            <a:r>
              <a:rPr lang="zh-CN" altLang="en-US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EN</a:t>
            </a:r>
            <a:endParaRPr lang="zh-CN" altLang="en-US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9161" name="矩形 49160"/>
          <p:cNvSpPr/>
          <p:nvPr>
            <p:custDataLst>
              <p:tags r:id="rId7"/>
            </p:custDataLst>
          </p:nvPr>
        </p:nvSpPr>
        <p:spPr>
          <a:xfrm>
            <a:off x="1219200" y="3352800"/>
            <a:ext cx="7772400" cy="11064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逻辑电路与逻辑符号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163" name="图片 491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3962400"/>
            <a:ext cx="4038600" cy="2555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0178" name="标题 501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同步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触发器（续）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50179" name="文本占位符 5017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时序图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特征方程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约束条件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182" name="矩形 50181"/>
          <p:cNvSpPr/>
          <p:nvPr>
            <p:custDataLst>
              <p:tags r:id="rId7"/>
            </p:custDataLst>
          </p:nvPr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0181" name="对象 50180"/>
          <p:cNvGraphicFramePr/>
          <p:nvPr/>
        </p:nvGraphicFramePr>
        <p:xfrm>
          <a:off x="3429000" y="4267200"/>
          <a:ext cx="2819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8" imgW="1054100" imgH="482600" progId="Equation.DSMT4">
                  <p:embed/>
                </p:oleObj>
              </mc:Choice>
              <mc:Fallback>
                <p:oleObj name="" r:id="rId8" imgW="1054100" imgH="4826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29000" y="4267200"/>
                        <a:ext cx="2819400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3" name="图片 501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1825" y="2009775"/>
            <a:ext cx="3914775" cy="2209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charRg st="12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179">
                                            <p:txEl>
                                              <p:charRg st="12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1202" name="标题 512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4.2 D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重点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en-US" altLang="zh-CN" b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51203" name="文本占位符 5120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D触发器的特点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在同步RS触发器的基础上使，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    即S和R分别接一对相对的信号。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   当EN为1时，得到：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51204" name="对象 51203"/>
          <p:cNvGraphicFramePr/>
          <p:nvPr>
            <p:custDataLst>
              <p:tags r:id="rId7"/>
            </p:custDataLst>
          </p:nvPr>
        </p:nvGraphicFramePr>
        <p:xfrm>
          <a:off x="3352800" y="3048000"/>
          <a:ext cx="19050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8" imgW="838200" imgH="241300" progId="Equation.DSMT4">
                  <p:embed/>
                </p:oleObj>
              </mc:Choice>
              <mc:Fallback>
                <p:oleObj name="" r:id="rId8" imgW="838200" imgH="2413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048000"/>
                        <a:ext cx="1905000" cy="5413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对象 51205"/>
          <p:cNvGraphicFramePr/>
          <p:nvPr>
            <p:custDataLst>
              <p:tags r:id="rId10"/>
            </p:custDataLst>
          </p:nvPr>
        </p:nvGraphicFramePr>
        <p:xfrm>
          <a:off x="2895600" y="4724400"/>
          <a:ext cx="32004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231265" imgH="241300" progId="Equation.DSMT4">
                  <p:embed/>
                </p:oleObj>
              </mc:Choice>
              <mc:Fallback>
                <p:oleObj name="" r:id="rId11" imgW="1231265" imgH="2413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95600" y="4724400"/>
                        <a:ext cx="3200400" cy="6207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线形标注 1(无边框) 51211"/>
          <p:cNvSpPr/>
          <p:nvPr>
            <p:custDataLst>
              <p:tags r:id="rId13"/>
            </p:custDataLst>
          </p:nvPr>
        </p:nvSpPr>
        <p:spPr>
          <a:xfrm>
            <a:off x="4191000" y="5538788"/>
            <a:ext cx="3581400" cy="381000"/>
          </a:xfrm>
          <a:prstGeom prst="callout1">
            <a:avLst>
              <a:gd name="adj1" fmla="val -20000"/>
              <a:gd name="adj2" fmla="val 96810"/>
              <a:gd name="adj3" fmla="val -20000"/>
              <a:gd name="adj4" fmla="val -3577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</a:t>
            </a:r>
            <a:r>
              <a:rPr lang="en-US" altLang="zh-CN" sz="24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触发器的特征方程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213" name="文本框 51212"/>
          <p:cNvSpPr txBox="1"/>
          <p:nvPr>
            <p:custDataLst>
              <p:tags r:id="rId14"/>
            </p:custDataLst>
          </p:nvPr>
        </p:nvSpPr>
        <p:spPr>
          <a:xfrm>
            <a:off x="381000" y="6096000"/>
            <a:ext cx="8382000" cy="4603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lang="en-US" altLang="zh-CN" sz="240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400" dirty="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除了</a:t>
            </a:r>
            <a:r>
              <a:rPr lang="en-US" altLang="zh-CN" sz="240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EN=1</a:t>
            </a:r>
            <a:r>
              <a:rPr lang="zh-CN" altLang="en-US" sz="2400" dirty="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外，其余时刻</a:t>
            </a:r>
            <a:r>
              <a:rPr lang="en-US" altLang="zh-CN" sz="240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400" dirty="0">
                <a:solidFill>
                  <a:schemeClr val="hlink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触发器的输出保持不变。</a:t>
            </a:r>
            <a:endParaRPr lang="zh-CN" altLang="en-US" sz="2400" dirty="0">
              <a:solidFill>
                <a:schemeClr val="hlink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215" name="圆角矩形标注 51214"/>
          <p:cNvSpPr/>
          <p:nvPr>
            <p:custDataLst>
              <p:tags r:id="rId15"/>
            </p:custDataLst>
          </p:nvPr>
        </p:nvSpPr>
        <p:spPr>
          <a:xfrm>
            <a:off x="6400800" y="4648200"/>
            <a:ext cx="1600200" cy="609600"/>
          </a:xfrm>
          <a:prstGeom prst="wedgeRoundRectCallout">
            <a:avLst>
              <a:gd name="adj1" fmla="val -45236"/>
              <a:gd name="adj2" fmla="val 7005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无约束条件</a:t>
            </a:r>
            <a:endParaRPr lang="zh-CN" altLang="en-US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charRg st="44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charRg st="44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12" grpId="0" bldLvl="0" animBg="1"/>
      <p:bldP spid="51213" grpId="0" bldLvl="0" animBg="1"/>
      <p:bldP spid="5121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4274" name="标题 5427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D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逻辑符号与时序图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4276" name="对象 54275"/>
          <p:cNvGraphicFramePr/>
          <p:nvPr>
            <p:custDataLst>
              <p:tags r:id="rId7"/>
            </p:custDataLst>
          </p:nvPr>
        </p:nvGraphicFramePr>
        <p:xfrm>
          <a:off x="1752600" y="2971800"/>
          <a:ext cx="32766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8" imgW="1786255" imgH="1024255" progId="Visio.Drawing.11">
                  <p:embed/>
                </p:oleObj>
              </mc:Choice>
              <mc:Fallback>
                <p:oleObj name="" r:id="rId8" imgW="1786255" imgH="102425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2971800"/>
                        <a:ext cx="3276600" cy="18716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课程引导：请同学们分析这个电路。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590800" y="1981200"/>
          <a:ext cx="3505200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246630" imgH="2156460" progId="Visio.Drawing.11">
                  <p:embed/>
                </p:oleObj>
              </mc:Choice>
              <mc:Fallback>
                <p:oleObj name="" r:id="rId1" imgW="2246630" imgH="215646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0800" y="1981200"/>
                        <a:ext cx="3505200" cy="336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276600" y="2743200"/>
          <a:ext cx="1752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55345" imgH="922655" progId="Visio.Drawing.11">
                  <p:embed/>
                </p:oleObj>
              </mc:Choice>
              <mc:Fallback>
                <p:oleObj name="" r:id="rId3" imgW="855345" imgH="92265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2743200"/>
                        <a:ext cx="1752600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3276600" y="2590800"/>
          <a:ext cx="1808163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85545" imgH="1287145" progId="Visio.Drawing.11">
                  <p:embed/>
                </p:oleObj>
              </mc:Choice>
              <mc:Fallback>
                <p:oleObj name="" r:id="rId5" imgW="1185545" imgH="128714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2590800"/>
                        <a:ext cx="1808163" cy="1962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2230" name="矩形 52229"/>
          <p:cNvSpPr/>
          <p:nvPr>
            <p:custDataLst>
              <p:tags r:id="rId6"/>
            </p:custDataLst>
          </p:nvPr>
        </p:nvSpPr>
        <p:spPr>
          <a:xfrm>
            <a:off x="533400" y="2667000"/>
            <a:ext cx="8382000" cy="34290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226" name="标题 5222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4.3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主从结构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了解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52227" name="文本占位符 52226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逻辑电路与逻辑符号（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边沿触发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229" name="矩形 52228"/>
          <p:cNvSpPr/>
          <p:nvPr>
            <p:custDataLst>
              <p:tags r:id="rId8"/>
            </p:custDataLst>
          </p:nvPr>
        </p:nvSpPr>
        <p:spPr>
          <a:xfrm>
            <a:off x="0" y="2686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2228" name="对象 52227"/>
          <p:cNvGraphicFramePr/>
          <p:nvPr/>
        </p:nvGraphicFramePr>
        <p:xfrm>
          <a:off x="457200" y="3048000"/>
          <a:ext cx="8432800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6087745" imgH="1972945" progId="Visio.Drawing.11">
                  <p:embed/>
                </p:oleObj>
              </mc:Choice>
              <mc:Fallback>
                <p:oleObj name="" r:id="rId9" imgW="6087745" imgH="197294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" y="3048000"/>
                        <a:ext cx="8432800" cy="272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0418" name="文本占位符 60417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主从</a:t>
            </a:r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RS</a:t>
            </a:r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触发器的缺点</a:t>
            </a:r>
            <a:endParaRPr lang="zh-CN" altLang="en-US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buChar char="l"/>
            </a:pP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仍然存在约束条件</a:t>
            </a:r>
            <a:endParaRPr lang="zh-CN" altLang="en-US" sz="28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buChar char="l"/>
            </a:pP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 如何克服</a:t>
            </a:r>
            <a:endParaRPr lang="zh-CN" altLang="en-US" sz="28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8">
                                            <p:txEl>
                                              <p:charRg st="1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18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1442" name="文本占位符 61441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逻辑电路                     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1443" name="标题 6144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4.3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主从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JK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重点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)</a:t>
            </a:r>
            <a:endParaRPr lang="en-US" altLang="zh-CN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1444" name="矩形 61443"/>
          <p:cNvSpPr/>
          <p:nvPr>
            <p:custDataLst>
              <p:tags r:id="rId7"/>
            </p:custDataLst>
          </p:nvPr>
        </p:nvSpPr>
        <p:spPr>
          <a:xfrm>
            <a:off x="0" y="2800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1445" name="对象 61444"/>
          <p:cNvGraphicFramePr/>
          <p:nvPr/>
        </p:nvGraphicFramePr>
        <p:xfrm>
          <a:off x="1447800" y="2667000"/>
          <a:ext cx="5715000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3835400" imgH="1600200" progId="Visio.Drawing.11">
                  <p:embed/>
                </p:oleObj>
              </mc:Choice>
              <mc:Fallback>
                <p:oleObj name="" r:id="rId8" imgW="3835400" imgH="1600200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47800" y="2667000"/>
                        <a:ext cx="5715000" cy="2386013"/>
                      </a:xfrm>
                      <a:prstGeom prst="rect">
                        <a:avLst/>
                      </a:prstGeom>
                      <a:solidFill>
                        <a:srgbClr val="FFD833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矩形 61445"/>
          <p:cNvSpPr/>
          <p:nvPr>
            <p:custDataLst>
              <p:tags r:id="rId10"/>
            </p:custDataLst>
          </p:nvPr>
        </p:nvSpPr>
        <p:spPr>
          <a:xfrm>
            <a:off x="0" y="28670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5538" name="标题 6553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主从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JK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5539" name="文本占位符 65538"/>
          <p:cNvSpPr>
            <a:spLocks noGrp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182688" y="2017713"/>
            <a:ext cx="38100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逻辑符号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65540" name="内容占位符 65539"/>
          <p:cNvGraphicFramePr/>
          <p:nvPr>
            <p:ph sz="half" idx="4294967295"/>
          </p:nvPr>
        </p:nvGraphicFramePr>
        <p:xfrm>
          <a:off x="2971800" y="2743200"/>
          <a:ext cx="4800600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7" imgW="1769745" imgH="1007745" progId="Visio.Drawing.11">
                  <p:embed/>
                </p:oleObj>
              </mc:Choice>
              <mc:Fallback>
                <p:oleObj name="" r:id="rId7" imgW="1769745" imgH="1007745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800" y="2743200"/>
                        <a:ext cx="4800600" cy="2727325"/>
                      </a:xfrm>
                      <a:prstGeom prst="rect">
                        <a:avLst/>
                      </a:prstGeom>
                      <a:solidFill>
                        <a:srgbClr val="FFD833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2466" name="标题 6246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主从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JK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2467" name="文本占位符 6246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2093912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真值表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62469" name="对象 62468"/>
          <p:cNvGraphicFramePr/>
          <p:nvPr>
            <p:custDataLst>
              <p:tags r:id="rId7"/>
            </p:custDataLst>
          </p:nvPr>
        </p:nvGraphicFramePr>
        <p:xfrm>
          <a:off x="1066800" y="2743200"/>
          <a:ext cx="2819400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8" imgW="1684655" imgH="1092200" progId="Visio.Drawing.11">
                  <p:embed/>
                </p:oleObj>
              </mc:Choice>
              <mc:Fallback>
                <p:oleObj name="" r:id="rId8" imgW="1684655" imgH="1092200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800" y="2743200"/>
                        <a:ext cx="2819400" cy="18256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矩形 62469"/>
          <p:cNvSpPr/>
          <p:nvPr>
            <p:custDataLst>
              <p:tags r:id="rId10"/>
            </p:custDataLst>
          </p:nvPr>
        </p:nvSpPr>
        <p:spPr>
          <a:xfrm>
            <a:off x="4876800" y="1981200"/>
            <a:ext cx="25146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特征方程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471" name="矩形 62470"/>
          <p:cNvSpPr/>
          <p:nvPr>
            <p:custDataLst>
              <p:tags r:id="rId11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2472" name="对象 62471"/>
          <p:cNvGraphicFramePr/>
          <p:nvPr>
            <p:custDataLst>
              <p:tags r:id="rId12"/>
            </p:custDataLst>
          </p:nvPr>
        </p:nvGraphicFramePr>
        <p:xfrm>
          <a:off x="4953000" y="3200400"/>
          <a:ext cx="31242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3" imgW="1143000" imgH="254000" progId="Equation.DSMT4">
                  <p:embed/>
                </p:oleObj>
              </mc:Choice>
              <mc:Fallback>
                <p:oleObj name="" r:id="rId13" imgW="1143000" imgH="2540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53000" y="3200400"/>
                        <a:ext cx="3124200" cy="7032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  <p:bldP spid="624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3490" name="标题 6348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主从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JK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3491" name="文本占位符 6349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5730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时序图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下降沿有效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90000"/>
              </a:lnSpc>
            </a:pP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3492" name="矩形 63491"/>
          <p:cNvSpPr/>
          <p:nvPr>
            <p:custDataLst>
              <p:tags r:id="rId7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3493" name="对象 63492"/>
          <p:cNvGraphicFramePr/>
          <p:nvPr/>
        </p:nvGraphicFramePr>
        <p:xfrm>
          <a:off x="2767013" y="2740025"/>
          <a:ext cx="4167187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8" imgW="2988945" imgH="2734945" progId="Visio.Drawing.11">
                  <p:embed/>
                </p:oleObj>
              </mc:Choice>
              <mc:Fallback>
                <p:oleObj name="" r:id="rId8" imgW="2988945" imgH="2734945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67013" y="2740025"/>
                        <a:ext cx="4167187" cy="3808413"/>
                      </a:xfrm>
                      <a:prstGeom prst="rect">
                        <a:avLst/>
                      </a:prstGeom>
                      <a:solidFill>
                        <a:srgbClr val="FFD833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矩形 63493"/>
          <p:cNvSpPr/>
          <p:nvPr>
            <p:custDataLst>
              <p:tags r:id="rId10"/>
            </p:custDataLst>
          </p:nvPr>
        </p:nvSpPr>
        <p:spPr>
          <a:xfrm>
            <a:off x="3048000" y="5486400"/>
            <a:ext cx="3810000" cy="9906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4514" name="标题 6451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4.4 T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4515" name="矩形 64514"/>
          <p:cNvSpPr/>
          <p:nvPr>
            <p:custDataLst>
              <p:tags r:id="rId6"/>
            </p:custDataLst>
          </p:nvPr>
        </p:nvSpPr>
        <p:spPr>
          <a:xfrm>
            <a:off x="838200" y="2133600"/>
            <a:ext cx="7848600" cy="1020763"/>
          </a:xfrm>
          <a:prstGeom prst="rect">
            <a:avLst/>
          </a:prstGeom>
          <a:solidFill>
            <a:schemeClr val="folHlink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如果将主从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JK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触发器的输入端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都接同一个信号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，那么会得到什么样的特征方程呢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  <a:endParaRPr lang="en-US" altLang="zh-CN" sz="2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516" name="下箭头 64515"/>
          <p:cNvSpPr/>
          <p:nvPr>
            <p:custDataLst>
              <p:tags r:id="rId7"/>
            </p:custDataLst>
          </p:nvPr>
        </p:nvSpPr>
        <p:spPr>
          <a:xfrm>
            <a:off x="4114800" y="3200400"/>
            <a:ext cx="228600" cy="609600"/>
          </a:xfrm>
          <a:prstGeom prst="downArrow">
            <a:avLst>
              <a:gd name="adj1" fmla="val 50000"/>
              <a:gd name="adj2" fmla="val 6666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517" name="文本框 64516"/>
          <p:cNvSpPr txBox="1"/>
          <p:nvPr>
            <p:custDataLst>
              <p:tags r:id="rId8"/>
            </p:custDataLst>
          </p:nvPr>
        </p:nvSpPr>
        <p:spPr>
          <a:xfrm>
            <a:off x="3505200" y="4953000"/>
            <a:ext cx="1524000" cy="533400"/>
          </a:xfrm>
          <a:prstGeom prst="rect">
            <a:avLst/>
          </a:prstGeom>
          <a:solidFill>
            <a:schemeClr val="folHlink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4518" name="对象 64517"/>
          <p:cNvGraphicFramePr/>
          <p:nvPr>
            <p:custDataLst>
              <p:tags r:id="rId9"/>
            </p:custDataLst>
          </p:nvPr>
        </p:nvGraphicFramePr>
        <p:xfrm>
          <a:off x="2514600" y="3810000"/>
          <a:ext cx="40386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0" imgW="1701800" imgH="254000" progId="Equation.DSMT4">
                  <p:embed/>
                </p:oleObj>
              </mc:Choice>
              <mc:Fallback>
                <p:oleObj name="" r:id="rId10" imgW="1701800" imgH="2540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4600" y="3810000"/>
                        <a:ext cx="4038600" cy="6080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下箭头 64518"/>
          <p:cNvSpPr/>
          <p:nvPr>
            <p:custDataLst>
              <p:tags r:id="rId12"/>
            </p:custDataLst>
          </p:nvPr>
        </p:nvSpPr>
        <p:spPr>
          <a:xfrm>
            <a:off x="4114800" y="44196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520" name="文本框 64519"/>
          <p:cNvSpPr txBox="1"/>
          <p:nvPr>
            <p:custDataLst>
              <p:tags r:id="rId13"/>
            </p:custDataLst>
          </p:nvPr>
        </p:nvSpPr>
        <p:spPr>
          <a:xfrm>
            <a:off x="4572000" y="5562600"/>
            <a:ext cx="914400" cy="381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T=1</a:t>
            </a:r>
            <a:endParaRPr lang="en-US" altLang="zh-CN" sz="28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521" name="下箭头 64520"/>
          <p:cNvSpPr/>
          <p:nvPr>
            <p:custDataLst>
              <p:tags r:id="rId14"/>
            </p:custDataLst>
          </p:nvPr>
        </p:nvSpPr>
        <p:spPr>
          <a:xfrm>
            <a:off x="4114800" y="5486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522" name="矩形 64521"/>
          <p:cNvSpPr/>
          <p:nvPr>
            <p:custDataLst>
              <p:tags r:id="rId15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4523" name="对象 64522"/>
          <p:cNvGraphicFramePr/>
          <p:nvPr>
            <p:custDataLst>
              <p:tags r:id="rId16"/>
            </p:custDataLst>
          </p:nvPr>
        </p:nvGraphicFramePr>
        <p:xfrm>
          <a:off x="2895600" y="6019800"/>
          <a:ext cx="32004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7" imgW="1459865" imgH="254000" progId="Equation.DSMT4">
                  <p:embed/>
                </p:oleObj>
              </mc:Choice>
              <mc:Fallback>
                <p:oleObj name="" r:id="rId17" imgW="1459865" imgH="2540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95600" y="6019800"/>
                        <a:ext cx="3200400" cy="5651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文本框 64523"/>
          <p:cNvSpPr txBox="1"/>
          <p:nvPr>
            <p:custDataLst>
              <p:tags r:id="rId19"/>
            </p:custDataLst>
          </p:nvPr>
        </p:nvSpPr>
        <p:spPr>
          <a:xfrm>
            <a:off x="6705600" y="6019800"/>
            <a:ext cx="1905000" cy="533400"/>
          </a:xfrm>
          <a:prstGeom prst="rect">
            <a:avLst/>
          </a:prstGeom>
          <a:solidFill>
            <a:schemeClr val="folHlink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T'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525" name="左箭头 64524"/>
          <p:cNvSpPr/>
          <p:nvPr>
            <p:custDataLst>
              <p:tags r:id="rId20"/>
            </p:custDataLst>
          </p:nvPr>
        </p:nvSpPr>
        <p:spPr>
          <a:xfrm rot="10800000">
            <a:off x="6096000" y="6172200"/>
            <a:ext cx="533400" cy="304800"/>
          </a:xfrm>
          <a:prstGeom prst="leftArrow">
            <a:avLst>
              <a:gd name="adj1" fmla="val 50000"/>
              <a:gd name="adj2" fmla="val 4375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/>
      <p:bldP spid="64515" grpId="0" bldLvl="0" animBg="1"/>
      <p:bldP spid="64517" grpId="0" bldLvl="0" animBg="1"/>
      <p:bldP spid="64520" grpId="0" bldLvl="0" animBg="1"/>
      <p:bldP spid="6452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7" name="文本框 31746"/>
          <p:cNvSpPr txBox="1"/>
          <p:nvPr/>
        </p:nvSpPr>
        <p:spPr>
          <a:xfrm>
            <a:off x="39624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8" name="文本框 31747"/>
          <p:cNvSpPr txBox="1"/>
          <p:nvPr/>
        </p:nvSpPr>
        <p:spPr>
          <a:xfrm>
            <a:off x="304800" y="25908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38862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0" name="文本框 31749"/>
          <p:cNvSpPr txBox="1"/>
          <p:nvPr/>
        </p:nvSpPr>
        <p:spPr>
          <a:xfrm>
            <a:off x="5257800" y="3048000"/>
            <a:ext cx="1524000" cy="95313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0         1</a:t>
            </a:r>
            <a:endParaRPr lang="en-US" altLang="zh-CN" sz="2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1" name="文本框 31750"/>
          <p:cNvSpPr txBox="1"/>
          <p:nvPr/>
        </p:nvSpPr>
        <p:spPr>
          <a:xfrm>
            <a:off x="7391400" y="3048000"/>
            <a:ext cx="1371600" cy="1599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０变１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或保持为１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1753" name="对象 31752"/>
          <p:cNvGraphicFramePr/>
          <p:nvPr/>
        </p:nvGraphicFramePr>
        <p:xfrm>
          <a:off x="5257800" y="2286000"/>
          <a:ext cx="3886200" cy="335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6" imgW="2246630" imgH="1941830" progId="Visio.Drawing.11">
                  <p:embed/>
                </p:oleObj>
              </mc:Choice>
              <mc:Fallback>
                <p:oleObj name="" r:id="rId6" imgW="2246630" imgH="1941830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2286000"/>
                        <a:ext cx="3886200" cy="335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4" name="文本框 31753"/>
          <p:cNvSpPr txBox="1"/>
          <p:nvPr>
            <p:custDataLst>
              <p:tags r:id="rId8"/>
            </p:custDataLst>
          </p:nvPr>
        </p:nvSpPr>
        <p:spPr>
          <a:xfrm>
            <a:off x="1066800" y="1905000"/>
            <a:ext cx="20574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en-US" altLang="zh-CN" sz="28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1757" name="文本框 31756"/>
          <p:cNvSpPr txBox="1"/>
          <p:nvPr/>
        </p:nvSpPr>
        <p:spPr>
          <a:xfrm>
            <a:off x="381000" y="50292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8" name="文本框 31757"/>
          <p:cNvSpPr txBox="1"/>
          <p:nvPr/>
        </p:nvSpPr>
        <p:spPr>
          <a:xfrm>
            <a:off x="38862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9" name="文本框 31758"/>
          <p:cNvSpPr txBox="1"/>
          <p:nvPr/>
        </p:nvSpPr>
        <p:spPr>
          <a:xfrm>
            <a:off x="39624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60" name="文本框 31759"/>
          <p:cNvSpPr txBox="1"/>
          <p:nvPr>
            <p:custDataLst>
              <p:tags r:id="rId9"/>
            </p:custDataLst>
          </p:nvPr>
        </p:nvSpPr>
        <p:spPr>
          <a:xfrm>
            <a:off x="990600" y="5867400"/>
            <a:ext cx="74676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若改为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那么结果会是怎么样的呢？</a:t>
            </a:r>
            <a:endParaRPr lang="zh-CN" altLang="en-US" sz="2800" baseline="300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765" name="内容占位符 31764"/>
          <p:cNvGraphicFramePr/>
          <p:nvPr>
            <p:ph idx="4294967295"/>
          </p:nvPr>
        </p:nvGraphicFramePr>
        <p:xfrm>
          <a:off x="914400" y="2590800"/>
          <a:ext cx="2971800" cy="285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0" imgW="2246630" imgH="2156460" progId="Visio.Drawing.11">
                  <p:embed/>
                </p:oleObj>
              </mc:Choice>
              <mc:Fallback>
                <p:oleObj name="" r:id="rId10" imgW="2246630" imgH="2156460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2590800"/>
                        <a:ext cx="2971800" cy="285877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ldLvl="0" animBg="1"/>
      <p:bldP spid="31747" grpId="1" bldLvl="0" animBg="1"/>
      <p:bldP spid="31748" grpId="0" bldLvl="0" animBg="1"/>
      <p:bldP spid="31749" grpId="0" bldLvl="0" animBg="1"/>
      <p:bldP spid="31749" grpId="1" bldLvl="0" animBg="1"/>
      <p:bldP spid="31750" grpId="0"/>
      <p:bldP spid="31751" grpId="0"/>
      <p:bldP spid="31757" grpId="0" bldLvl="0" animBg="1"/>
      <p:bldP spid="31758" grpId="0" bldLvl="0" animBg="1"/>
      <p:bldP spid="31759" grpId="0" bldLvl="0" animBg="1"/>
      <p:bldP spid="3176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1" name="文本框 32770"/>
          <p:cNvSpPr txBox="1"/>
          <p:nvPr/>
        </p:nvSpPr>
        <p:spPr>
          <a:xfrm>
            <a:off x="39624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2" name="文本框 32771"/>
          <p:cNvSpPr txBox="1"/>
          <p:nvPr/>
        </p:nvSpPr>
        <p:spPr>
          <a:xfrm>
            <a:off x="304800" y="25908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3" name="文本框 32772"/>
          <p:cNvSpPr txBox="1"/>
          <p:nvPr/>
        </p:nvSpPr>
        <p:spPr>
          <a:xfrm>
            <a:off x="38862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4" name="文本框 32773"/>
          <p:cNvSpPr txBox="1"/>
          <p:nvPr/>
        </p:nvSpPr>
        <p:spPr>
          <a:xfrm>
            <a:off x="5257800" y="3048000"/>
            <a:ext cx="1524000" cy="95313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1         0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5" name="文本框 32774"/>
          <p:cNvSpPr txBox="1"/>
          <p:nvPr/>
        </p:nvSpPr>
        <p:spPr>
          <a:xfrm>
            <a:off x="7391400" y="3048000"/>
            <a:ext cx="1371600" cy="13836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１变０或保持０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2777" name="对象 32776"/>
          <p:cNvGraphicFramePr/>
          <p:nvPr/>
        </p:nvGraphicFramePr>
        <p:xfrm>
          <a:off x="4571683" y="1765459"/>
          <a:ext cx="4561205" cy="3949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6" imgW="2224405" imgH="1926590" progId="Visio.Drawing.11">
                  <p:embed/>
                </p:oleObj>
              </mc:Choice>
              <mc:Fallback>
                <p:oleObj name="" r:id="rId6" imgW="2224405" imgH="19265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1683" y="1765459"/>
                        <a:ext cx="4561205" cy="3949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文本框 32777"/>
          <p:cNvSpPr txBox="1"/>
          <p:nvPr>
            <p:custDataLst>
              <p:tags r:id="rId8"/>
            </p:custDataLst>
          </p:nvPr>
        </p:nvSpPr>
        <p:spPr>
          <a:xfrm>
            <a:off x="1066800" y="1905000"/>
            <a:ext cx="20574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endParaRPr lang="en-US" altLang="zh-CN" sz="28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2781" name="文本框 32780"/>
          <p:cNvSpPr txBox="1"/>
          <p:nvPr/>
        </p:nvSpPr>
        <p:spPr>
          <a:xfrm>
            <a:off x="381000" y="50292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82" name="文本框 32781"/>
          <p:cNvSpPr txBox="1"/>
          <p:nvPr/>
        </p:nvSpPr>
        <p:spPr>
          <a:xfrm>
            <a:off x="38862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83" name="文本框 32782"/>
          <p:cNvSpPr txBox="1"/>
          <p:nvPr/>
        </p:nvSpPr>
        <p:spPr>
          <a:xfrm>
            <a:off x="39624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84" name="文本框 32783"/>
          <p:cNvSpPr txBox="1"/>
          <p:nvPr>
            <p:custDataLst>
              <p:tags r:id="rId9"/>
            </p:custDataLst>
          </p:nvPr>
        </p:nvSpPr>
        <p:spPr>
          <a:xfrm>
            <a:off x="990600" y="5867400"/>
            <a:ext cx="7620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若改为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Q=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０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那么结果会是怎么样的呢？</a:t>
            </a:r>
            <a:endParaRPr lang="zh-CN" altLang="en-US" sz="2800" baseline="300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785" name="内容占位符 32784"/>
          <p:cNvGraphicFramePr/>
          <p:nvPr>
            <p:ph idx="4294967295"/>
          </p:nvPr>
        </p:nvGraphicFramePr>
        <p:xfrm>
          <a:off x="1066800" y="2743200"/>
          <a:ext cx="2895600" cy="2786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0" imgW="2246630" imgH="2156460" progId="Visio.Drawing.11">
                  <p:embed/>
                </p:oleObj>
              </mc:Choice>
              <mc:Fallback>
                <p:oleObj name="" r:id="rId10" imgW="2246630" imgH="215646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" y="2743200"/>
                        <a:ext cx="2895600" cy="278638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ldLvl="0" animBg="1"/>
      <p:bldP spid="32771" grpId="1" bldLvl="0" animBg="1"/>
      <p:bldP spid="32772" grpId="0" bldLvl="0" animBg="1"/>
      <p:bldP spid="32773" grpId="0" bldLvl="0" animBg="1"/>
      <p:bldP spid="32773" grpId="1" bldLvl="0" animBg="1"/>
      <p:bldP spid="32774" grpId="0"/>
      <p:bldP spid="32775" grpId="0"/>
      <p:bldP spid="32781" grpId="0" bldLvl="0" animBg="1"/>
      <p:bldP spid="32782" grpId="0" bldLvl="0" animBg="1"/>
      <p:bldP spid="32783" grpId="0" bldLvl="0" animBg="1"/>
      <p:bldP spid="3278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5" name="文本框 33794"/>
          <p:cNvSpPr txBox="1"/>
          <p:nvPr/>
        </p:nvSpPr>
        <p:spPr>
          <a:xfrm>
            <a:off x="39624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304800" y="25908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797" name="文本框 33796"/>
          <p:cNvSpPr txBox="1"/>
          <p:nvPr/>
        </p:nvSpPr>
        <p:spPr>
          <a:xfrm>
            <a:off x="38862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798" name="文本框 33797"/>
          <p:cNvSpPr txBox="1"/>
          <p:nvPr/>
        </p:nvSpPr>
        <p:spPr>
          <a:xfrm>
            <a:off x="5257800" y="3048000"/>
            <a:ext cx="1524000" cy="95313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1         1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799" name="文本框 33798"/>
          <p:cNvSpPr txBox="1"/>
          <p:nvPr/>
        </p:nvSpPr>
        <p:spPr>
          <a:xfrm>
            <a:off x="7086600" y="3048000"/>
            <a:ext cx="16764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保持不变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33801" name="对象 33800"/>
          <p:cNvGraphicFramePr/>
          <p:nvPr/>
        </p:nvGraphicFramePr>
        <p:xfrm>
          <a:off x="4953000" y="2133600"/>
          <a:ext cx="3886200" cy="335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2246630" imgH="1941830" progId="Visio.Drawing.11">
                  <p:embed/>
                </p:oleObj>
              </mc:Choice>
              <mc:Fallback>
                <p:oleObj name="" r:id="rId6" imgW="2246630" imgH="194183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3000" y="2133600"/>
                        <a:ext cx="3886200" cy="335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文本框 33801"/>
          <p:cNvSpPr txBox="1"/>
          <p:nvPr>
            <p:custDataLst>
              <p:tags r:id="rId8"/>
            </p:custDataLst>
          </p:nvPr>
        </p:nvSpPr>
        <p:spPr>
          <a:xfrm>
            <a:off x="1066800" y="1905000"/>
            <a:ext cx="20574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en-US" altLang="zh-CN" sz="28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805" name="文本框 33804"/>
          <p:cNvSpPr txBox="1"/>
          <p:nvPr/>
        </p:nvSpPr>
        <p:spPr>
          <a:xfrm>
            <a:off x="381000" y="50292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806" name="文本框 33805"/>
          <p:cNvSpPr txBox="1"/>
          <p:nvPr>
            <p:custDataLst>
              <p:tags r:id="rId9"/>
            </p:custDataLst>
          </p:nvPr>
        </p:nvSpPr>
        <p:spPr>
          <a:xfrm>
            <a:off x="990600" y="5867400"/>
            <a:ext cx="74676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若改为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那么结果会是怎么样的呢？</a:t>
            </a:r>
            <a:endParaRPr lang="zh-CN" altLang="en-US" sz="2800" baseline="300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807" name="内容占位符 33806"/>
          <p:cNvGraphicFramePr/>
          <p:nvPr>
            <p:ph idx="4294967295"/>
          </p:nvPr>
        </p:nvGraphicFramePr>
        <p:xfrm>
          <a:off x="0" y="2667000"/>
          <a:ext cx="2819400" cy="2713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0" imgW="2246630" imgH="2156460" progId="Visio.Drawing.11">
                  <p:embed/>
                </p:oleObj>
              </mc:Choice>
              <mc:Fallback>
                <p:oleObj name="" r:id="rId10" imgW="2246630" imgH="215646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2667000"/>
                        <a:ext cx="2819400" cy="271335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ldLvl="0" animBg="1"/>
      <p:bldP spid="33795" grpId="1" bldLvl="0" animBg="1"/>
      <p:bldP spid="33795" grpId="2" bldLvl="0" animBg="1"/>
      <p:bldP spid="33796" grpId="0" bldLvl="0" animBg="1"/>
      <p:bldP spid="33797" grpId="0" bldLvl="0" animBg="1"/>
      <p:bldP spid="33797" grpId="1" bldLvl="0" animBg="1"/>
      <p:bldP spid="33797" grpId="2" bldLvl="0" animBg="1"/>
      <p:bldP spid="33798" grpId="0"/>
      <p:bldP spid="33799" grpId="0"/>
      <p:bldP spid="33805" grpId="0" bldLvl="0" animBg="1"/>
      <p:bldP spid="3380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9" name="文本框 34818"/>
          <p:cNvSpPr txBox="1"/>
          <p:nvPr/>
        </p:nvSpPr>
        <p:spPr>
          <a:xfrm>
            <a:off x="42672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文本框 34819"/>
          <p:cNvSpPr txBox="1"/>
          <p:nvPr/>
        </p:nvSpPr>
        <p:spPr>
          <a:xfrm>
            <a:off x="609600" y="25908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1" name="文本框 34820"/>
          <p:cNvSpPr txBox="1"/>
          <p:nvPr/>
        </p:nvSpPr>
        <p:spPr>
          <a:xfrm>
            <a:off x="41910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3" name="文本框 34822"/>
          <p:cNvSpPr txBox="1"/>
          <p:nvPr>
            <p:custDataLst>
              <p:tags r:id="rId6"/>
            </p:custDataLst>
          </p:nvPr>
        </p:nvSpPr>
        <p:spPr>
          <a:xfrm>
            <a:off x="1371600" y="1905000"/>
            <a:ext cx="20574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S=</a:t>
            </a:r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endParaRPr lang="en-US" altLang="zh-CN" sz="28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4826" name="文本框 34825"/>
          <p:cNvSpPr txBox="1"/>
          <p:nvPr/>
        </p:nvSpPr>
        <p:spPr>
          <a:xfrm>
            <a:off x="685800" y="5029200"/>
            <a:ext cx="457200" cy="46037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7" name="文本框 34826"/>
          <p:cNvSpPr txBox="1"/>
          <p:nvPr/>
        </p:nvSpPr>
        <p:spPr>
          <a:xfrm>
            <a:off x="4191000" y="2743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8" name="文本框 34827"/>
          <p:cNvSpPr txBox="1"/>
          <p:nvPr/>
        </p:nvSpPr>
        <p:spPr>
          <a:xfrm>
            <a:off x="4267200" y="4648200"/>
            <a:ext cx="609600" cy="5835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9" name="文本框 34828"/>
          <p:cNvSpPr txBox="1"/>
          <p:nvPr>
            <p:custDataLst>
              <p:tags r:id="rId7"/>
            </p:custDataLst>
          </p:nvPr>
        </p:nvSpPr>
        <p:spPr>
          <a:xfrm>
            <a:off x="6096000" y="2514600"/>
            <a:ext cx="1066800" cy="583565"/>
          </a:xfrm>
          <a:prstGeom prst="rect">
            <a:avLst/>
          </a:prstGeom>
          <a:solidFill>
            <a:srgbClr val="FFE05B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竞争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30" name="下箭头 34829"/>
          <p:cNvSpPr/>
          <p:nvPr>
            <p:custDataLst>
              <p:tags r:id="rId8"/>
            </p:custDataLst>
          </p:nvPr>
        </p:nvSpPr>
        <p:spPr>
          <a:xfrm>
            <a:off x="6553200" y="3124200"/>
            <a:ext cx="152400" cy="609600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31" name="文本框 34830"/>
          <p:cNvSpPr txBox="1"/>
          <p:nvPr>
            <p:custDataLst>
              <p:tags r:id="rId9"/>
            </p:custDataLst>
          </p:nvPr>
        </p:nvSpPr>
        <p:spPr>
          <a:xfrm>
            <a:off x="5715000" y="3733800"/>
            <a:ext cx="1905000" cy="583565"/>
          </a:xfrm>
          <a:prstGeom prst="rect">
            <a:avLst/>
          </a:prstGeom>
          <a:solidFill>
            <a:srgbClr val="FFE05B"/>
          </a:solidFill>
          <a:ln w="1905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禁止输入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4832" name="内容占位符 34831"/>
          <p:cNvGraphicFramePr/>
          <p:nvPr>
            <p:ph idx="4294967295"/>
          </p:nvPr>
        </p:nvGraphicFramePr>
        <p:xfrm>
          <a:off x="1295400" y="2745105"/>
          <a:ext cx="2743200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0" imgW="2246630" imgH="2156460" progId="Visio.Drawing.11">
                  <p:embed/>
                </p:oleObj>
              </mc:Choice>
              <mc:Fallback>
                <p:oleObj name="" r:id="rId10" imgW="2246630" imgH="215646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95400" y="2745105"/>
                        <a:ext cx="2743200" cy="26384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ldLvl="0" animBg="1"/>
      <p:bldP spid="34819" grpId="1" bldLvl="0" animBg="1"/>
      <p:bldP spid="34820" grpId="0" bldLvl="0" animBg="1"/>
      <p:bldP spid="34821" grpId="0" bldLvl="0" animBg="1"/>
      <p:bldP spid="34821" grpId="1" bldLvl="0" animBg="1"/>
      <p:bldP spid="34826" grpId="0" bldLvl="0" animBg="1"/>
      <p:bldP spid="34827" grpId="0" bldLvl="0" animBg="1"/>
      <p:bldP spid="34828" grpId="0" bldLvl="0" animBg="1"/>
      <p:bldP spid="34829" grpId="0" bldLvl="0" animBg="1"/>
      <p:bldP spid="3483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3010" name="标题 43009"/>
          <p:cNvSpPr>
            <a:spLocks noGrp="1"/>
          </p:cNvSpPr>
          <p:nvPr>
            <p:ph type="ctrTitle" idx="4294967295"/>
          </p:nvPr>
        </p:nvSpPr>
        <p:spPr>
          <a:xfrm>
            <a:off x="990600" y="1676400"/>
            <a:ext cx="7772400" cy="1462088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黑体" panose="02010609060101010101" charset="-122"/>
                <a:cs typeface="汉仪旗黑-85S" charset="0"/>
                <a:sym typeface="+mn-ea"/>
              </a:rPr>
              <a:t>第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黑体" panose="02010609060101010101" charset="-122"/>
                <a:cs typeface="汉仪旗黑-85S" charset="0"/>
                <a:sym typeface="+mn-ea"/>
              </a:rPr>
              <a:t>4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黑体" panose="02010609060101010101" charset="-122"/>
                <a:cs typeface="汉仪旗黑-85S" charset="0"/>
                <a:sym typeface="+mn-ea"/>
              </a:rPr>
              <a:t>章 触发器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黑体" panose="02010609060101010101" charset="-122"/>
                <a:cs typeface="汉仪旗黑-85S" charset="0"/>
                <a:sym typeface="+mn-ea"/>
              </a:rPr>
              <a:t> </a:t>
            </a:r>
            <a:endParaRPr lang="zh-CN" altLang="en-US" b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黑体" panose="02010609060101010101" charset="-122"/>
              <a:cs typeface="汉仪旗黑-85S" charset="0"/>
              <a:sym typeface="+mn-ea"/>
            </a:endParaRPr>
          </a:p>
        </p:txBody>
      </p:sp>
      <p:sp>
        <p:nvSpPr>
          <p:cNvPr id="43011" name="副标题 43010"/>
          <p:cNvSpPr>
            <a:spLocks noGrp="1"/>
          </p:cNvSpPr>
          <p:nvPr>
            <p:ph type="subTitle" idx="4294967295"/>
          </p:nvPr>
        </p:nvSpPr>
        <p:spPr>
          <a:xfrm>
            <a:off x="1828800" y="3276600"/>
            <a:ext cx="6400800" cy="1752600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ctr"/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重点章节</a:t>
            </a:r>
            <a:endParaRPr lang="en-US" altLang="zh-CN" b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2" name="标题 3584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触发器</a:t>
            </a:r>
            <a:endParaRPr lang="zh-CN" altLang="en-US" b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5843" name="文本占位符 3584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什么是触发器</a:t>
            </a:r>
            <a:endParaRPr lang="zh-CN" altLang="en-US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能存储1位二值信号的基本单元</a:t>
            </a:r>
            <a:endParaRPr lang="zh-CN" altLang="en-US" sz="2400" b="1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触发器的特点</a:t>
            </a:r>
            <a:endParaRPr lang="zh-CN" altLang="en-US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具有两个自行保持的稳定状态，来表示逻辑０和１</a:t>
            </a:r>
            <a:endParaRPr lang="zh-CN" altLang="en-US" sz="2400" b="1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根据不同的输入信号可置成０或１</a:t>
            </a:r>
            <a:endParaRPr lang="zh-CN" altLang="en-US" sz="2400" b="1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2400" b="1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35844" name="文本框 35843"/>
          <p:cNvSpPr txBox="1"/>
          <p:nvPr>
            <p:custDataLst>
              <p:tags r:id="rId7"/>
            </p:custDataLst>
          </p:nvPr>
        </p:nvSpPr>
        <p:spPr>
          <a:xfrm>
            <a:off x="2057400" y="4876800"/>
            <a:ext cx="4419600" cy="5219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显著的特点：有反馈电路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22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charRg st="22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29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charRg st="29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5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charRg st="52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68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charRg st="68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5058" name="标题 4505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4.1 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基本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触发器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重点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)</a:t>
            </a:r>
            <a:endParaRPr lang="en-US" altLang="zh-CN" b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5903912" cy="5730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</a:pP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用与非门构成的基本RS触发器</a:t>
            </a:r>
            <a:endParaRPr lang="zh-CN" altLang="en-US" sz="2400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061" name="文本框 45060"/>
          <p:cNvSpPr txBox="1"/>
          <p:nvPr>
            <p:custDataLst>
              <p:tags r:id="rId7"/>
            </p:custDataLst>
          </p:nvPr>
        </p:nvSpPr>
        <p:spPr>
          <a:xfrm>
            <a:off x="1447800" y="2590800"/>
            <a:ext cx="1676400" cy="51911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电路结构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62" name="文本框 45061"/>
          <p:cNvSpPr txBox="1"/>
          <p:nvPr>
            <p:custDataLst>
              <p:tags r:id="rId8"/>
            </p:custDataLst>
          </p:nvPr>
        </p:nvSpPr>
        <p:spPr>
          <a:xfrm>
            <a:off x="5105400" y="2590800"/>
            <a:ext cx="1828800" cy="51911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逻辑符号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5063" name="对象 45062"/>
          <p:cNvGraphicFramePr/>
          <p:nvPr>
            <p:custDataLst>
              <p:tags r:id="rId9"/>
            </p:custDataLst>
          </p:nvPr>
        </p:nvGraphicFramePr>
        <p:xfrm>
          <a:off x="1066800" y="3352800"/>
          <a:ext cx="2743200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0" imgW="1684655" imgH="1617345" progId="Visio.Drawing.11">
                  <p:embed/>
                </p:oleObj>
              </mc:Choice>
              <mc:Fallback>
                <p:oleObj name="" r:id="rId10" imgW="1684655" imgH="1617345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" y="3352800"/>
                        <a:ext cx="2743200" cy="263525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对象 45063"/>
          <p:cNvGraphicFramePr/>
          <p:nvPr>
            <p:custDataLst>
              <p:tags r:id="rId12"/>
            </p:custDataLst>
          </p:nvPr>
        </p:nvGraphicFramePr>
        <p:xfrm>
          <a:off x="4495800" y="3352800"/>
          <a:ext cx="3505200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3" imgW="1684655" imgH="1066800" progId="Visio.Drawing.11">
                  <p:embed/>
                </p:oleObj>
              </mc:Choice>
              <mc:Fallback>
                <p:oleObj name="" r:id="rId13" imgW="1684655" imgH="1066800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95800" y="3352800"/>
                        <a:ext cx="3505200" cy="22145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bldLvl="0" animBg="1"/>
      <p:bldP spid="45062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329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180701"/>
  <p:tag name="KSO_WM_SPECIAL_SOURCE" val="bdnul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3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3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3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4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4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4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5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66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3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36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7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7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180701_11*i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20180701"/>
  <p:tag name="KSO_WM_SPECIAL_SOURCE" val="bdnull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81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85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9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3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1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1"/>
  <p:tag name="KSO_WM_UNIT_TEXT_FILL_TYPE" val="1"/>
</p:tagLst>
</file>

<file path=ppt/tags/tag4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42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3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5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ags/tag465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466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4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69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71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47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475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7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477.xml><?xml version="1.0" encoding="utf-8"?>
<p:tagLst xmlns:p="http://schemas.openxmlformats.org/presentationml/2006/main">
  <p:tag name="KSO_DOCER_TEMPLATE_OPEN_ONCE_MARK" val="1"/>
  <p:tag name="COMMONDATA" val="eyJoZGlkIjoiYjA3NzAxYzkwMWNmZTU3NGYyMWJlOWIyOTQyNDdhODcifQ==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8c9d77d-813c-45f2-8683-61750ce14617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6a0f82e-d820-4b53-8527-95bdbf4c3e1e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1040</Words>
  <Application>WPS 演示</Application>
  <PresentationFormat>在屏幕上显示</PresentationFormat>
  <Paragraphs>213</Paragraphs>
  <Slides>26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26</vt:i4>
      </vt:variant>
    </vt:vector>
  </HeadingPairs>
  <TitlesOfParts>
    <vt:vector size="72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Times New Roman</vt:lpstr>
      <vt:lpstr>汉仪旗黑-85S</vt:lpstr>
      <vt:lpstr>Arial Unicode MS</vt:lpstr>
      <vt:lpstr>Blends</vt:lpstr>
      <vt:lpstr>2_Office 主题​​</vt:lpstr>
      <vt:lpstr>1_Office 主题​​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Equation.KSEE3</vt:lpstr>
      <vt:lpstr>Equation.KSEE3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薄荷味的夏天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第4章 触发器 </vt:lpstr>
      <vt:lpstr>触发器</vt:lpstr>
      <vt:lpstr>4.1 基本RS触发器(重点)</vt:lpstr>
      <vt:lpstr>基本RS触发器</vt:lpstr>
      <vt:lpstr>PowerPoint 演示文稿</vt:lpstr>
      <vt:lpstr>基本RS触发器的卡诺图</vt:lpstr>
      <vt:lpstr>基本RS触发器的特征方程 </vt:lpstr>
      <vt:lpstr>基本RS触发器的时序图</vt:lpstr>
      <vt:lpstr>基本RS触发器</vt:lpstr>
      <vt:lpstr>同步RS触发器（了解）</vt:lpstr>
      <vt:lpstr>同步RS触发器（续）</vt:lpstr>
      <vt:lpstr>4.2 D触发器(重点)</vt:lpstr>
      <vt:lpstr>D触发器</vt:lpstr>
      <vt:lpstr>4.3 主从结构RS触发器(了解)</vt:lpstr>
      <vt:lpstr>PowerPoint 演示文稿</vt:lpstr>
      <vt:lpstr>4.3 主从JK触发器(重点)</vt:lpstr>
      <vt:lpstr>主从JK触发器</vt:lpstr>
      <vt:lpstr>主从JK触发器</vt:lpstr>
      <vt:lpstr>主从JK触发器</vt:lpstr>
      <vt:lpstr>4.4 T触发器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151</cp:revision>
  <dcterms:created xsi:type="dcterms:W3CDTF">2022-04-12T06:48:00Z</dcterms:created>
  <dcterms:modified xsi:type="dcterms:W3CDTF">2022-06-07T01:57:23Z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36847AD6D0C44C75A8FB0C6409F51247</vt:lpwstr>
  </property>
  <property fmtid="{D5CDD505-2E9C-101B-9397-08002B2CF9AE}" pid="4" name="KSOProductBuildVer">
    <vt:lpwstr>2052-11.1.0.11744</vt:lpwstr>
  </property>
</Properties>
</file>